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209" r:id="rId4"/>
    <p:sldMasterId id="2147488226" r:id="rId5"/>
    <p:sldMasterId id="2147488239" r:id="rId6"/>
    <p:sldMasterId id="2147488252" r:id="rId7"/>
    <p:sldMasterId id="2147488265" r:id="rId8"/>
    <p:sldMasterId id="2147488278" r:id="rId9"/>
    <p:sldMasterId id="2147488291" r:id="rId10"/>
    <p:sldMasterId id="2147488304" r:id="rId11"/>
    <p:sldMasterId id="2147488317" r:id="rId12"/>
    <p:sldMasterId id="2147488332" r:id="rId13"/>
  </p:sldMasterIdLst>
  <p:notesMasterIdLst>
    <p:notesMasterId r:id="rId42"/>
  </p:notesMasterIdLst>
  <p:handoutMasterIdLst>
    <p:handoutMasterId r:id="rId43"/>
  </p:handoutMasterIdLst>
  <p:sldIdLst>
    <p:sldId id="1537" r:id="rId14"/>
    <p:sldId id="1554" r:id="rId15"/>
    <p:sldId id="1311" r:id="rId16"/>
    <p:sldId id="1555" r:id="rId17"/>
    <p:sldId id="1556" r:id="rId18"/>
    <p:sldId id="1557" r:id="rId19"/>
    <p:sldId id="1470" r:id="rId20"/>
    <p:sldId id="1481" r:id="rId21"/>
    <p:sldId id="1517" r:id="rId22"/>
    <p:sldId id="1498" r:id="rId23"/>
    <p:sldId id="1505" r:id="rId24"/>
    <p:sldId id="1501" r:id="rId25"/>
    <p:sldId id="1512" r:id="rId26"/>
    <p:sldId id="1544" r:id="rId27"/>
    <p:sldId id="1509" r:id="rId28"/>
    <p:sldId id="1520" r:id="rId29"/>
    <p:sldId id="1521" r:id="rId30"/>
    <p:sldId id="1522" r:id="rId31"/>
    <p:sldId id="1525" r:id="rId32"/>
    <p:sldId id="1446" r:id="rId33"/>
    <p:sldId id="1538" r:id="rId34"/>
    <p:sldId id="1539" r:id="rId35"/>
    <p:sldId id="1541" r:id="rId36"/>
    <p:sldId id="1550" r:id="rId37"/>
    <p:sldId id="1545" r:id="rId38"/>
    <p:sldId id="1546" r:id="rId39"/>
    <p:sldId id="1548" r:id="rId40"/>
    <p:sldId id="1553" r:id="rId41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00"/>
    <a:srgbClr val="009701"/>
    <a:srgbClr val="E1E6F1"/>
    <a:srgbClr val="F2ECFF"/>
    <a:srgbClr val="DDE1FF"/>
    <a:srgbClr val="F7EFFF"/>
    <a:srgbClr val="B8DBFB"/>
    <a:srgbClr val="B8E0F7"/>
    <a:srgbClr val="B7D4F7"/>
    <a:srgbClr val="B1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3" autoAdjust="0"/>
    <p:restoredTop sz="94568"/>
  </p:normalViewPr>
  <p:slideViewPr>
    <p:cSldViewPr snapToGrid="0">
      <p:cViewPr varScale="1">
        <p:scale>
          <a:sx n="130" d="100"/>
          <a:sy n="130" d="100"/>
        </p:scale>
        <p:origin x="2024" y="176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Calibri"/>
              </a:rPr>
              <a:pPr/>
              <a:t>‹#›</a:t>
            </a:fld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2F8FF6-63F8-4048-8DC4-F12A7231FDFE}" type="slidenum">
              <a:rPr lang="pt-BR" altLang="en-US" sz="1200">
                <a:latin typeface="Calibri" charset="0"/>
              </a:rPr>
              <a:pPr eaLnBrk="1" hangingPunct="1"/>
              <a:t>4</a:t>
            </a:fld>
            <a:endParaRPr lang="pt-BR" altLang="en-US" sz="1200">
              <a:latin typeface="Calibri" charset="0"/>
            </a:endParaRPr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en-US">
                <a:latin typeface="Calibri" charset="0"/>
                <a:cs typeface="ＭＳ Ｐゴシック" charset="-128"/>
              </a:rPr>
              <a:t>Este slide mostra o impacto da cobertura de nuvens sobre a analise de imagens. Esta é uma região do Pará, onde todas as imagens durante o ano de 2002 tem cobertura de nuvens. Para reduzir este impacto, o INPE analisa varias imagens para uma mesma regiao.</a:t>
            </a:r>
          </a:p>
        </p:txBody>
      </p:sp>
    </p:spTree>
    <p:extLst>
      <p:ext uri="{BB962C8B-B14F-4D97-AF65-F5344CB8AC3E}">
        <p14:creationId xmlns:p14="http://schemas.microsoft.com/office/powerpoint/2010/main" val="30295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62A84EC-E4D9-B444-9498-E13A697CE814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3E43A0-0B73-A74D-B919-B5C9226B3912}" type="slidenum">
              <a:rPr lang="en-US"/>
              <a:pPr/>
              <a:t>9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12378"/>
            <a:ext cx="5486681" cy="4085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62A84EC-E4D9-B444-9498-E13A697CE814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BBC68-E3E3-534C-AEC1-885308FA5F5D}" type="slidenum">
              <a:rPr lang="en-US"/>
              <a:pPr/>
              <a:t>15</a:t>
            </a:fld>
            <a:endParaRPr lang="en-US"/>
          </a:p>
        </p:txBody>
      </p:sp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62A84EC-E4D9-B444-9498-E13A697CE814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5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02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97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6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9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66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31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08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67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17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79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73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789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56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1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98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4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843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65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1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19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1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363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367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72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63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7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61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307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06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75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21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13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213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2125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206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0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37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73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9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49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26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48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91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9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Calibri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279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D98D422-FC95-3543-ABDB-BBBAD57629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87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9361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673009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968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374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6418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203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86924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979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229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641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6733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700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646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44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10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28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293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3801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692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889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03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09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2628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6578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178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4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46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809368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62600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98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41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82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3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57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9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76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4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78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4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1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6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97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1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6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07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7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052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7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3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0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12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3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2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4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45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5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0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32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5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44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57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85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1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17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9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3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2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55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38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0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66.xml"/><Relationship Id="rId17" Type="http://schemas.openxmlformats.org/officeDocument/2006/relationships/theme" Target="../theme/theme13.xml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4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  <p:sldLayoutId id="21474881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  <p:sldLayoutId id="2147488315" r:id="rId11"/>
    <p:sldLayoutId id="214748831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8" r:id="rId1"/>
    <p:sldLayoutId id="2147488319" r:id="rId2"/>
    <p:sldLayoutId id="2147488320" r:id="rId3"/>
    <p:sldLayoutId id="2147488321" r:id="rId4"/>
    <p:sldLayoutId id="2147488322" r:id="rId5"/>
    <p:sldLayoutId id="2147488323" r:id="rId6"/>
    <p:sldLayoutId id="2147488324" r:id="rId7"/>
    <p:sldLayoutId id="2147488325" r:id="rId8"/>
    <p:sldLayoutId id="2147488326" r:id="rId9"/>
    <p:sldLayoutId id="2147488327" r:id="rId10"/>
    <p:sldLayoutId id="2147488328" r:id="rId11"/>
    <p:sldLayoutId id="214748832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3" r:id="rId1"/>
    <p:sldLayoutId id="2147488334" r:id="rId2"/>
    <p:sldLayoutId id="2147488335" r:id="rId3"/>
    <p:sldLayoutId id="2147488336" r:id="rId4"/>
    <p:sldLayoutId id="2147488337" r:id="rId5"/>
    <p:sldLayoutId id="2147488338" r:id="rId6"/>
    <p:sldLayoutId id="2147488339" r:id="rId7"/>
    <p:sldLayoutId id="2147488340" r:id="rId8"/>
    <p:sldLayoutId id="2147488341" r:id="rId9"/>
    <p:sldLayoutId id="2147488342" r:id="rId10"/>
    <p:sldLayoutId id="2147488343" r:id="rId11"/>
    <p:sldLayoutId id="2147488344" r:id="rId12"/>
    <p:sldLayoutId id="2147488345" r:id="rId13"/>
    <p:sldLayoutId id="2147488346" r:id="rId14"/>
    <p:sldLayoutId id="2147488347" r:id="rId15"/>
    <p:sldLayoutId id="214748834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+mn-ea"/>
                <a:cs typeface="+mn-cs"/>
              </a:rPr>
              <a:t>An Australian Geoscience Data Cube</a:t>
            </a:r>
            <a:endParaRPr lang="en-AU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74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0" r:id="rId1"/>
    <p:sldLayoutId id="2147488211" r:id="rId2"/>
    <p:sldLayoutId id="2147488212" r:id="rId3"/>
    <p:sldLayoutId id="2147488213" r:id="rId4"/>
    <p:sldLayoutId id="2147488214" r:id="rId5"/>
    <p:sldLayoutId id="2147488215" r:id="rId6"/>
    <p:sldLayoutId id="2147488216" r:id="rId7"/>
    <p:sldLayoutId id="2147488217" r:id="rId8"/>
    <p:sldLayoutId id="2147488218" r:id="rId9"/>
    <p:sldLayoutId id="2147488219" r:id="rId10"/>
    <p:sldLayoutId id="2147488220" r:id="rId11"/>
    <p:sldLayoutId id="2147488221" r:id="rId12"/>
    <p:sldLayoutId id="2147488222" r:id="rId13"/>
    <p:sldLayoutId id="2147488223" r:id="rId14"/>
    <p:sldLayoutId id="2147488224" r:id="rId15"/>
    <p:sldLayoutId id="214748822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7" r:id="rId1"/>
    <p:sldLayoutId id="2147488228" r:id="rId2"/>
    <p:sldLayoutId id="2147488229" r:id="rId3"/>
    <p:sldLayoutId id="2147488230" r:id="rId4"/>
    <p:sldLayoutId id="2147488231" r:id="rId5"/>
    <p:sldLayoutId id="2147488232" r:id="rId6"/>
    <p:sldLayoutId id="2147488233" r:id="rId7"/>
    <p:sldLayoutId id="2147488234" r:id="rId8"/>
    <p:sldLayoutId id="2147488235" r:id="rId9"/>
    <p:sldLayoutId id="2147488236" r:id="rId10"/>
    <p:sldLayoutId id="2147488237" r:id="rId11"/>
    <p:sldLayoutId id="214748823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0" r:id="rId1"/>
    <p:sldLayoutId id="2147488241" r:id="rId2"/>
    <p:sldLayoutId id="2147488242" r:id="rId3"/>
    <p:sldLayoutId id="2147488243" r:id="rId4"/>
    <p:sldLayoutId id="2147488244" r:id="rId5"/>
    <p:sldLayoutId id="2147488245" r:id="rId6"/>
    <p:sldLayoutId id="2147488246" r:id="rId7"/>
    <p:sldLayoutId id="2147488247" r:id="rId8"/>
    <p:sldLayoutId id="2147488248" r:id="rId9"/>
    <p:sldLayoutId id="2147488249" r:id="rId10"/>
    <p:sldLayoutId id="2147488250" r:id="rId11"/>
    <p:sldLayoutId id="214748825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3" r:id="rId1"/>
    <p:sldLayoutId id="2147488254" r:id="rId2"/>
    <p:sldLayoutId id="2147488255" r:id="rId3"/>
    <p:sldLayoutId id="2147488256" r:id="rId4"/>
    <p:sldLayoutId id="2147488257" r:id="rId5"/>
    <p:sldLayoutId id="2147488258" r:id="rId6"/>
    <p:sldLayoutId id="2147488259" r:id="rId7"/>
    <p:sldLayoutId id="2147488260" r:id="rId8"/>
    <p:sldLayoutId id="2147488261" r:id="rId9"/>
    <p:sldLayoutId id="2147488262" r:id="rId10"/>
    <p:sldLayoutId id="2147488263" r:id="rId11"/>
    <p:sldLayoutId id="21474882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2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  <p:sldLayoutId id="21474882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9" r:id="rId1"/>
    <p:sldLayoutId id="2147488280" r:id="rId2"/>
    <p:sldLayoutId id="2147488281" r:id="rId3"/>
    <p:sldLayoutId id="2147488282" r:id="rId4"/>
    <p:sldLayoutId id="2147488283" r:id="rId5"/>
    <p:sldLayoutId id="2147488284" r:id="rId6"/>
    <p:sldLayoutId id="2147488285" r:id="rId7"/>
    <p:sldLayoutId id="2147488286" r:id="rId8"/>
    <p:sldLayoutId id="2147488287" r:id="rId9"/>
    <p:sldLayoutId id="2147488288" r:id="rId10"/>
    <p:sldLayoutId id="2147488289" r:id="rId11"/>
    <p:sldLayoutId id="214748829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44.jpeg"/><Relationship Id="rId6" Type="http://schemas.openxmlformats.org/officeDocument/2006/relationships/image" Target="../media/image52.pn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5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6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222" y="1634339"/>
            <a:ext cx="8067804" cy="2391561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rgbClr val="005800"/>
                </a:solidFill>
              </a:rPr>
              <a:t>e-Sensing</a:t>
            </a:r>
            <a:r>
              <a:rPr lang="en-US" sz="3600" dirty="0">
                <a:solidFill>
                  <a:srgbClr val="005800"/>
                </a:solidFill>
              </a:rPr>
              <a:t>: Big Earth observation data analytics for land use and land cover change information </a:t>
            </a:r>
            <a:endParaRPr lang="en-US" sz="3323" dirty="0">
              <a:solidFill>
                <a:srgbClr val="0058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3465" cy="456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502408" y="0"/>
            <a:ext cx="3641592" cy="63131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2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landsat_lena_d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7" descr="landsat_nami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npo0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 descr="npo00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0" y="2649351"/>
            <a:ext cx="9143999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txBody>
          <a:bodyPr wrap="square" t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How do we find what we want in big EO data?</a:t>
            </a:r>
          </a:p>
        </p:txBody>
      </p:sp>
    </p:spTree>
    <p:extLst>
      <p:ext uri="{BB962C8B-B14F-4D97-AF65-F5344CB8AC3E}">
        <p14:creationId xmlns:p14="http://schemas.microsoft.com/office/powerpoint/2010/main" val="72314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Space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time later </a:t>
            </a:r>
            <a:r>
              <a:rPr lang="pt-BR" dirty="0" err="1" smtClean="0">
                <a:latin typeface="Calibri" charset="0"/>
              </a:rPr>
              <a:t>or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time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space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 later</a:t>
            </a:r>
            <a:r>
              <a:rPr lang="pt-BR" dirty="0" smtClean="0">
                <a:latin typeface="Calibri" charset="0"/>
              </a:rPr>
              <a:t>? </a:t>
            </a:r>
            <a:endParaRPr lang="pt-BR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1942" y="1729946"/>
            <a:ext cx="3174667" cy="1200328"/>
          </a:xfrm>
          <a:prstGeom prst="rect">
            <a:avLst/>
          </a:prstGeom>
          <a:solidFill>
            <a:srgbClr val="DDE1FF"/>
          </a:solidFill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Space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 smtClean="0">
                <a:latin typeface="Calibri"/>
                <a:cs typeface="Calibri"/>
              </a:rPr>
              <a:t>images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Compare results in time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6" y="1223434"/>
            <a:ext cx="4868541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3" y="4424379"/>
            <a:ext cx="5704417" cy="24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250" y="4983263"/>
            <a:ext cx="3111499" cy="1200328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Time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ime series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Join results to get maps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38838" y="6488113"/>
            <a:ext cx="32051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source: INPE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9072880" cy="58244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Land </a:t>
            </a:r>
            <a:r>
              <a:rPr lang="pt-BR" sz="3000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trajectories</a:t>
            </a:r>
            <a:r>
              <a:rPr lang="pt-BR" sz="3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in </a:t>
            </a:r>
            <a:r>
              <a:rPr lang="pt-BR" sz="3000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agriculture</a:t>
            </a:r>
            <a:endParaRPr lang="pt-BR" sz="3000" dirty="0">
              <a:solidFill>
                <a:schemeClr val="bg2">
                  <a:lumMod val="75000"/>
                </a:schemeClr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74"/>
            <a:ext cx="9144000" cy="6189625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900333" y="3375918"/>
            <a:ext cx="2243667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graphics: LAF/INPE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mining: pattern matching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4" y="1530349"/>
            <a:ext cx="8159750" cy="2633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986" y="4259362"/>
            <a:ext cx="5852931" cy="1384995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Finding subsequences in a time series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High computational complexity 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Patterns are idealized, data is noisy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61667" y="6457890"/>
            <a:ext cx="2582333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Esling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&amp;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Agon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(2012)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similarity?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78529" y="6457890"/>
            <a:ext cx="3665471" cy="400110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  <a:buClr>
                <a:srgbClr val="00007D"/>
              </a:buClr>
              <a:buSzPct val="75000"/>
              <a:defRPr/>
            </a:pPr>
            <a:r>
              <a:rPr lang="en-US" sz="2000" dirty="0">
                <a:solidFill>
                  <a:srgbClr val="000066"/>
                </a:solidFill>
                <a:latin typeface="Calibri" charset="0"/>
                <a:cs typeface="+mn-cs"/>
              </a:rPr>
              <a:t>a</a:t>
            </a:r>
            <a:r>
              <a:rPr lang="en-US" sz="2000" dirty="0" smtClean="0">
                <a:solidFill>
                  <a:srgbClr val="000066"/>
                </a:solidFill>
                <a:latin typeface="Calibri" charset="0"/>
                <a:cs typeface="+mn-cs"/>
              </a:rPr>
              <a:t>dapted from Keogh (2006)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5069" y="5209803"/>
            <a:ext cx="7535163" cy="830997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resemblance, likeness, sameness,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comparability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correspondence,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analogy, parallel,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equivalence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27" y="1038701"/>
            <a:ext cx="7623958" cy="40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7" y="1439334"/>
            <a:ext cx="538234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Warping: pattern 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83" y="1502833"/>
            <a:ext cx="4222259" cy="4815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2775" y="6185529"/>
            <a:ext cx="7206921" cy="523220"/>
          </a:xfrm>
          <a:prstGeom prst="rect">
            <a:avLst/>
          </a:prstGeom>
          <a:solidFill>
            <a:srgbClr val="E1E6F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DTW  “warps” the time axis: nonlinear matching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9514" y="1162678"/>
            <a:ext cx="3224486" cy="369332"/>
          </a:xfrm>
          <a:prstGeom prst="rect">
            <a:avLst/>
          </a:prstGeom>
          <a:solidFill>
            <a:srgbClr val="DDE1FF"/>
          </a:solidFill>
        </p:spPr>
        <p:txBody>
          <a:bodyPr wrap="none">
            <a:spAutoFit/>
          </a:bodyPr>
          <a:lstStyle/>
          <a:p>
            <a:pPr algn="r"/>
            <a:r>
              <a:rPr lang="en-US" sz="1800" dirty="0" err="1" smtClean="0">
                <a:latin typeface="Calibri"/>
                <a:cs typeface="Calibri"/>
              </a:rPr>
              <a:t>Arvor</a:t>
            </a:r>
            <a:r>
              <a:rPr lang="en-US" sz="1800" dirty="0" smtClean="0">
                <a:latin typeface="Calibri"/>
                <a:cs typeface="Calibri"/>
              </a:rPr>
              <a:t> et al (2012), </a:t>
            </a:r>
            <a:r>
              <a:rPr lang="en-US" sz="1800" dirty="0" err="1" smtClean="0">
                <a:latin typeface="Calibri"/>
                <a:cs typeface="Calibri"/>
              </a:rPr>
              <a:t>Eamon</a:t>
            </a:r>
            <a:r>
              <a:rPr lang="en-US" sz="1800" dirty="0" smtClean="0">
                <a:latin typeface="Calibri"/>
                <a:cs typeface="Calibri"/>
              </a:rPr>
              <a:t> Keogh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295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83500" y="6341473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83500" y="6457890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6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266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83500" y="6457890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9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landsat_lena_d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7" descr="landsat_nami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npo0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 descr="npo00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" y="2656930"/>
            <a:ext cx="9143999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txBody>
          <a:bodyPr wrap="square" t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How do </a:t>
            </a:r>
            <a:r>
              <a:rPr lang="en-US" sz="3600" smtClean="0">
                <a:solidFill>
                  <a:srgbClr val="000090"/>
                </a:solidFill>
                <a:latin typeface="Calibri" charset="0"/>
              </a:rPr>
              <a:t>we </a:t>
            </a:r>
            <a:r>
              <a:rPr lang="en-US" sz="3600" smtClean="0">
                <a:solidFill>
                  <a:srgbClr val="000090"/>
                </a:solidFill>
                <a:latin typeface="Calibri" charset="0"/>
              </a:rPr>
              <a:t>handle </a:t>
            </a:r>
            <a:r>
              <a:rPr lang="en-US" sz="3600" smtClean="0">
                <a:solidFill>
                  <a:srgbClr val="000090"/>
                </a:solidFill>
                <a:latin typeface="Calibri" charset="0"/>
              </a:rPr>
              <a:t>big 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EO data?</a:t>
            </a:r>
          </a:p>
        </p:txBody>
      </p:sp>
    </p:spTree>
    <p:extLst>
      <p:ext uri="{BB962C8B-B14F-4D97-AF65-F5344CB8AC3E}">
        <p14:creationId xmlns:p14="http://schemas.microsoft.com/office/powerpoint/2010/main" val="277872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ＭＳ Ｐゴシック" charset="-128"/>
            </a:endParaRPr>
          </a:p>
        </p:txBody>
      </p:sp>
      <p:pic>
        <p:nvPicPr>
          <p:cNvPr id="10242" name="Picture 4" descr="npo00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175"/>
            <a:ext cx="9147175" cy="73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614363" y="2033588"/>
            <a:ext cx="8229600" cy="3754437"/>
          </a:xfrm>
          <a:prstGeom prst="rect">
            <a:avLst/>
          </a:prstGeom>
          <a:solidFill>
            <a:srgbClr val="C9D6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ja-JP" altLang="pt-BR" sz="3400" dirty="0">
                <a:solidFill>
                  <a:srgbClr val="002060"/>
                </a:solidFill>
                <a:latin typeface="Calibri" charset="0"/>
              </a:rPr>
              <a:t>“</a:t>
            </a:r>
            <a:r>
              <a:rPr lang="en-US" altLang="ja-JP" sz="3400" dirty="0">
                <a:solidFill>
                  <a:srgbClr val="002060"/>
                </a:solidFill>
                <a:latin typeface="Calibri" charset="0"/>
              </a:rPr>
              <a:t>A few satellites can cover the entire globe, but there needs to be a system in place to ensure their images are readily available to everyone who needs them. Brazil has set an important precedent by making its Earth-observation data available, and the rest of the world should follow suit.</a:t>
            </a:r>
            <a:r>
              <a:rPr lang="ja-JP" altLang="pt-BR" sz="3400" dirty="0">
                <a:solidFill>
                  <a:srgbClr val="002060"/>
                </a:solidFill>
                <a:latin typeface="Calibri" charset="0"/>
              </a:rPr>
              <a:t>”</a:t>
            </a:r>
            <a:endParaRPr lang="en-US" altLang="en-US" sz="3400" dirty="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-428625"/>
            <a:ext cx="3486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224155" y="985026"/>
            <a:ext cx="5610524" cy="4409716"/>
            <a:chOff x="560388" y="591282"/>
            <a:chExt cx="7240812" cy="6247668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" y="5372457"/>
            <a:ext cx="9144000" cy="954107"/>
          </a:xfrm>
          <a:prstGeom prst="rect">
            <a:avLst/>
          </a:prstGeom>
          <a:solidFill>
            <a:srgbClr val="E8E8F1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2800" dirty="0" smtClean="0">
                <a:solidFill>
                  <a:srgbClr val="2D2D8A">
                    <a:lumMod val="75000"/>
                  </a:srgbClr>
                </a:solidFill>
                <a:latin typeface="Calibri"/>
                <a:cs typeface="Calibri"/>
              </a:rPr>
              <a:t>How can we best use the information provided by big data sources?</a:t>
            </a:r>
            <a:endParaRPr lang="en-AU" sz="2800" dirty="0">
              <a:solidFill>
                <a:srgbClr val="2D2D8A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E8E8F1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3600" dirty="0" smtClean="0">
                <a:solidFill>
                  <a:srgbClr val="000090"/>
                </a:solidFill>
                <a:latin typeface="Calibri"/>
                <a:cs typeface="Calibri"/>
              </a:rPr>
              <a:t>Big data requires new conceptual views</a:t>
            </a:r>
            <a:endParaRPr lang="en-AU" sz="3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9446"/>
            <a:ext cx="3304410" cy="338554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Image source: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Geoscience Australia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9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po00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5410" cy="364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64" y="0"/>
            <a:ext cx="4558035" cy="366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997" y="3624968"/>
            <a:ext cx="4626003" cy="3233031"/>
          </a:xfrm>
          <a:prstGeom prst="rect">
            <a:avLst/>
          </a:prstGeom>
        </p:spPr>
      </p:pic>
      <p:sp>
        <p:nvSpPr>
          <p:cNvPr id="7" name="Título 10"/>
          <p:cNvSpPr txBox="1">
            <a:spLocks/>
          </p:cNvSpPr>
          <p:nvPr/>
        </p:nvSpPr>
        <p:spPr>
          <a:xfrm>
            <a:off x="0" y="3243127"/>
            <a:ext cx="9144000" cy="87226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600" b="0" dirty="0" err="1" smtClean="0">
                <a:latin typeface="Calibri" charset="0"/>
              </a:rPr>
              <a:t>What</a:t>
            </a:r>
            <a:r>
              <a:rPr lang="pt-BR" sz="3600" b="0" dirty="0" smtClean="0">
                <a:latin typeface="Calibri" charset="0"/>
              </a:rPr>
              <a:t> do </a:t>
            </a:r>
            <a:r>
              <a:rPr lang="pt-BR" sz="3600" b="0" dirty="0" err="1" smtClean="0">
                <a:latin typeface="Calibri" charset="0"/>
              </a:rPr>
              <a:t>these</a:t>
            </a:r>
            <a:r>
              <a:rPr lang="pt-BR" sz="3600" b="0" dirty="0" smtClean="0">
                <a:latin typeface="Calibri" charset="0"/>
              </a:rPr>
              <a:t> data </a:t>
            </a:r>
            <a:r>
              <a:rPr lang="pt-BR" sz="3600" b="0" dirty="0" err="1" smtClean="0">
                <a:latin typeface="Calibri" charset="0"/>
              </a:rPr>
              <a:t>have</a:t>
            </a:r>
            <a:r>
              <a:rPr lang="pt-BR" sz="3600" b="0" dirty="0" smtClean="0">
                <a:latin typeface="Calibri" charset="0"/>
              </a:rPr>
              <a:t> in common?</a:t>
            </a:r>
            <a:endParaRPr lang="pt-BR" sz="36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</a:rPr>
              <a:t>Scientific data:  multidimensional arrays</a:t>
            </a:r>
            <a:endParaRPr lang="en-GB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4" y="1735160"/>
            <a:ext cx="5126218" cy="3390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00192" y="5301208"/>
            <a:ext cx="2160240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00192" y="3717032"/>
            <a:ext cx="1584176" cy="1584176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0192" y="3573016"/>
            <a:ext cx="0" cy="1728192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4941168"/>
            <a:ext cx="31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X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573016"/>
            <a:ext cx="30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717032"/>
            <a:ext cx="2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t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524328" y="4293096"/>
            <a:ext cx="288032" cy="216024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835696" y="55172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/>
                <a:cs typeface="Calibri"/>
              </a:rPr>
              <a:t>g = f (&lt;</a:t>
            </a:r>
            <a:r>
              <a:rPr lang="en-GB" sz="2800" dirty="0" err="1">
                <a:latin typeface="Calibri"/>
                <a:cs typeface="Calibri"/>
              </a:rPr>
              <a:t>x</a:t>
            </a:r>
            <a:r>
              <a:rPr lang="en-GB" sz="2800" dirty="0" err="1" smtClean="0">
                <a:latin typeface="Calibri"/>
                <a:cs typeface="Calibri"/>
              </a:rPr>
              <a:t>,y,z</a:t>
            </a:r>
            <a:r>
              <a:rPr lang="en-GB" sz="2800" dirty="0" smtClean="0">
                <a:latin typeface="Calibri"/>
                <a:cs typeface="Calibri"/>
              </a:rPr>
              <a:t>&gt; [a</a:t>
            </a:r>
            <a:r>
              <a:rPr lang="en-GB" sz="2800" baseline="-25000" dirty="0" smtClean="0">
                <a:latin typeface="Calibri"/>
                <a:cs typeface="Calibri"/>
              </a:rPr>
              <a:t>1</a:t>
            </a:r>
            <a:r>
              <a:rPr lang="en-GB" sz="2800" dirty="0" smtClean="0">
                <a:latin typeface="Calibri"/>
                <a:cs typeface="Calibri"/>
              </a:rPr>
              <a:t>, ….a</a:t>
            </a:r>
            <a:r>
              <a:rPr lang="en-GB" sz="2800" baseline="-25000" dirty="0" smtClean="0">
                <a:latin typeface="Calibri"/>
                <a:cs typeface="Calibri"/>
              </a:rPr>
              <a:t>n</a:t>
            </a:r>
            <a:r>
              <a:rPr lang="en-GB" sz="2800" dirty="0" smtClean="0">
                <a:latin typeface="Calibri"/>
                <a:cs typeface="Calibri"/>
              </a:rPr>
              <a:t>])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5004048" y="4509121"/>
            <a:ext cx="2520280" cy="115212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37881" y="371527"/>
            <a:ext cx="7781925" cy="1235075"/>
          </a:xfrm>
        </p:spPr>
        <p:txBody>
          <a:bodyPr/>
          <a:lstStyle/>
          <a:p>
            <a:r>
              <a:rPr lang="en-GB" sz="3600" dirty="0"/>
              <a:t>Array databases: all data from a sensor put together in a single array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875463" y="5661025"/>
            <a:ext cx="2160587" cy="0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6875463" y="4076700"/>
            <a:ext cx="1584325" cy="1584325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6875463" y="3933825"/>
            <a:ext cx="0" cy="1727200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8532813" y="5229225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X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8101013" y="3860800"/>
            <a:ext cx="27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t</a:t>
            </a:r>
          </a:p>
        </p:txBody>
      </p:sp>
      <p:sp>
        <p:nvSpPr>
          <p:cNvPr id="16" name="Diamond 15"/>
          <p:cNvSpPr/>
          <p:nvPr/>
        </p:nvSpPr>
        <p:spPr>
          <a:xfrm>
            <a:off x="7524750" y="4292600"/>
            <a:ext cx="287338" cy="215900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4892675" y="4508500"/>
            <a:ext cx="2632075" cy="14938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534988" y="6030913"/>
            <a:ext cx="834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GB" dirty="0">
                <a:latin typeface="Calibri"/>
                <a:cs typeface="Calibri"/>
              </a:rPr>
              <a:t>result = </a:t>
            </a:r>
            <a:r>
              <a:rPr lang="en-GB" dirty="0" err="1">
                <a:latin typeface="Calibri"/>
                <a:cs typeface="Calibri"/>
              </a:rPr>
              <a:t>analysis_function</a:t>
            </a:r>
            <a:r>
              <a:rPr lang="en-GB" dirty="0">
                <a:latin typeface="Calibri"/>
                <a:cs typeface="Calibri"/>
              </a:rPr>
              <a:t> (points in space-time )</a:t>
            </a:r>
          </a:p>
        </p:txBody>
      </p:sp>
      <p:pic>
        <p:nvPicPr>
          <p:cNvPr id="1639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754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754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23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pic>
        <p:nvPicPr>
          <p:cNvPr id="16399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754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03575" y="3860800"/>
            <a:ext cx="4392613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0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79450" y="360363"/>
            <a:ext cx="8085138" cy="711931"/>
          </a:xfrm>
        </p:spPr>
        <p:txBody>
          <a:bodyPr/>
          <a:lstStyle/>
          <a:p>
            <a:r>
              <a:rPr lang="en-US" altLang="zh-CN" sz="3600" dirty="0" err="1">
                <a:ea typeface="SimSun" charset="0"/>
                <a:cs typeface="SimSun" charset="0"/>
              </a:rPr>
              <a:t>SciDB</a:t>
            </a:r>
            <a:r>
              <a:rPr lang="en-US" altLang="zh-CN" sz="3600" dirty="0">
                <a:ea typeface="SimSun" charset="0"/>
                <a:cs typeface="SimSun" charset="0"/>
              </a:rPr>
              <a:t> Architecture: “shared nothing”</a:t>
            </a:r>
            <a:endParaRPr lang="zh-CN" altLang="en-US" sz="3600" dirty="0">
              <a:ea typeface="SimSun" charset="0"/>
              <a:cs typeface="SimSun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" y="1447258"/>
            <a:ext cx="7092462" cy="46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288292" y="5961063"/>
            <a:ext cx="6402231" cy="896937"/>
          </a:xfrm>
          <a:prstGeom prst="rect">
            <a:avLst/>
          </a:prstGeom>
          <a:solidFill>
            <a:srgbClr val="DDE1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Large data is broken into chunks </a:t>
            </a:r>
          </a:p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Distributed server process data in </a:t>
            </a:r>
            <a:r>
              <a:rPr lang="en-US" sz="2400" dirty="0" err="1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paralel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4692" y="1118531"/>
            <a:ext cx="2569308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Paul Brown (Paradigm 4)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uxograma: Disco magnético 6"/>
          <p:cNvSpPr/>
          <p:nvPr/>
        </p:nvSpPr>
        <p:spPr>
          <a:xfrm>
            <a:off x="5364088" y="2132856"/>
            <a:ext cx="1368152" cy="936104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SciDB</a:t>
            </a:r>
            <a:endParaRPr lang="pt-BR" sz="1600" dirty="0" smtClean="0"/>
          </a:p>
          <a:p>
            <a:pPr algn="ctr"/>
            <a:r>
              <a:rPr lang="pt-BR" sz="1600" dirty="0" smtClean="0"/>
              <a:t>(</a:t>
            </a:r>
            <a:r>
              <a:rPr lang="pt-BR" sz="1600" dirty="0" err="1" smtClean="0"/>
              <a:t>Arrays</a:t>
            </a:r>
            <a:r>
              <a:rPr lang="pt-BR" sz="1600" dirty="0" smtClean="0"/>
              <a:t>)</a:t>
            </a:r>
            <a:endParaRPr lang="pt-BR" sz="1600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156176" y="17728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940152" y="1772816"/>
            <a:ext cx="0" cy="57606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5364088" y="1052736"/>
            <a:ext cx="28803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WTSS</a:t>
            </a:r>
          </a:p>
          <a:p>
            <a:pPr algn="ctr"/>
            <a:r>
              <a:rPr lang="pt-BR" sz="1600" dirty="0" smtClean="0"/>
              <a:t>(</a:t>
            </a:r>
            <a:r>
              <a:rPr lang="pt-BR" sz="1600" dirty="0" err="1" smtClean="0"/>
              <a:t>TerraLib</a:t>
            </a:r>
            <a:r>
              <a:rPr lang="pt-BR" sz="1600" dirty="0" smtClean="0"/>
              <a:t> + </a:t>
            </a:r>
            <a:r>
              <a:rPr lang="pt-BR" sz="1600" dirty="0" err="1" smtClean="0"/>
              <a:t>SciDB</a:t>
            </a:r>
            <a:r>
              <a:rPr lang="pt-BR" sz="1600" dirty="0" smtClean="0"/>
              <a:t> C++ API)</a:t>
            </a: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2334056" y="1628800"/>
            <a:ext cx="2886016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2271102" y="369289"/>
            <a:ext cx="605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Consolas" pitchFamily="49" charset="0"/>
                <a:cs typeface="Consolas" pitchFamily="49" charset="0"/>
              </a:rPr>
              <a:t>http://</a:t>
            </a:r>
            <a:r>
              <a:rPr lang="pt-BR" sz="1400" dirty="0" err="1" smtClean="0">
                <a:latin typeface="Consolas" pitchFamily="49" charset="0"/>
                <a:cs typeface="Consolas" pitchFamily="49" charset="0"/>
              </a:rPr>
              <a:t>www.dpi.inpe.br</a:t>
            </a:r>
            <a:r>
              <a:rPr lang="pt-BR" sz="1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pt-BR" sz="1400" dirty="0" err="1" smtClean="0">
                <a:latin typeface="Consolas" pitchFamily="49" charset="0"/>
                <a:cs typeface="Consolas" pitchFamily="49" charset="0"/>
              </a:rPr>
              <a:t>wtss</a:t>
            </a:r>
            <a:r>
              <a:rPr lang="pt-BR" sz="1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pt-BR" sz="1400" dirty="0" err="1" smtClean="0">
                <a:latin typeface="Consolas" pitchFamily="49" charset="0"/>
                <a:cs typeface="Consolas" pitchFamily="49" charset="0"/>
              </a:rPr>
              <a:t>time_series</a:t>
            </a:r>
            <a:r>
              <a:rPr lang="pt-BR" sz="1400" dirty="0" smtClean="0">
                <a:latin typeface="Consolas" pitchFamily="49" charset="0"/>
                <a:cs typeface="Consolas" pitchFamily="49" charset="0"/>
              </a:rPr>
              <a:t>?</a:t>
            </a:r>
          </a:p>
          <a:p>
            <a:r>
              <a:rPr lang="pt-BR" sz="1400" dirty="0" err="1" smtClean="0">
                <a:latin typeface="Consolas" pitchFamily="49" charset="0"/>
                <a:cs typeface="Consolas" pitchFamily="49" charset="0"/>
              </a:rPr>
              <a:t>coverage</a:t>
            </a:r>
            <a:r>
              <a:rPr lang="pt-BR" sz="1400" dirty="0" smtClean="0">
                <a:latin typeface="Consolas" pitchFamily="49" charset="0"/>
                <a:cs typeface="Consolas" pitchFamily="49" charset="0"/>
              </a:rPr>
              <a:t>=MOD09Q1,attributes=</a:t>
            </a:r>
            <a:r>
              <a:rPr lang="pt-BR" sz="1400" dirty="0" err="1" smtClean="0">
                <a:latin typeface="Consolas" pitchFamily="49" charset="0"/>
                <a:cs typeface="Consolas" pitchFamily="49" charset="0"/>
              </a:rPr>
              <a:t>red,nir</a:t>
            </a:r>
            <a:r>
              <a:rPr lang="pt-BR" sz="1400" dirty="0" smtClean="0">
                <a:latin typeface="Consolas" pitchFamily="49" charset="0"/>
                <a:cs typeface="Consolas" pitchFamily="49" charset="0"/>
              </a:rPr>
              <a:t>&amp;</a:t>
            </a:r>
          </a:p>
          <a:p>
            <a:r>
              <a:rPr lang="pt-BR" sz="1400" dirty="0" smtClean="0">
                <a:latin typeface="Consolas" pitchFamily="49" charset="0"/>
                <a:cs typeface="Consolas" pitchFamily="49" charset="0"/>
              </a:rPr>
              <a:t>longitude=-54,latitude=-12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&amp;start=2000-02-18&amp;end=2000-03-05</a:t>
            </a:r>
            <a:endParaRPr lang="pt-BR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 flipH="1">
            <a:off x="2334056" y="1196752"/>
            <a:ext cx="2886016" cy="180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460169" y="2241352"/>
            <a:ext cx="68407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Consolas"/>
                <a:cs typeface="Consolas"/>
              </a:rPr>
              <a:t>{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result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 smtClean="0">
                <a:latin typeface="Consolas"/>
                <a:cs typeface="Consolas"/>
              </a:rPr>
              <a:t>{</a:t>
            </a:r>
            <a:endParaRPr lang="pt-BR" sz="1400" dirty="0">
              <a:latin typeface="Consolas"/>
              <a:cs typeface="Consolas"/>
            </a:endParaRP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attributes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</a:t>
            </a:r>
            <a:r>
              <a:rPr lang="pt-BR" sz="1400" dirty="0" smtClean="0">
                <a:latin typeface="Consolas"/>
                <a:cs typeface="Consolas"/>
              </a:rPr>
              <a:t>[ {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name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008000"/>
                </a:solidFill>
                <a:latin typeface="Consolas"/>
                <a:cs typeface="Consolas"/>
              </a:rPr>
              <a:t>red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 smtClean="0">
                <a:latin typeface="Consolas"/>
                <a:cs typeface="Consolas"/>
              </a:rPr>
              <a:t>                 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values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[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1004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1160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241</a:t>
            </a:r>
            <a:r>
              <a:rPr lang="pt-BR" sz="1400" dirty="0">
                <a:latin typeface="Consolas"/>
                <a:cs typeface="Consolas"/>
              </a:rPr>
              <a:t> ]</a:t>
            </a:r>
          </a:p>
          <a:p>
            <a:r>
              <a:rPr lang="pt-BR" sz="1400" dirty="0" smtClean="0">
                <a:latin typeface="Consolas"/>
                <a:cs typeface="Consolas"/>
              </a:rPr>
              <a:t>                  </a:t>
            </a:r>
            <a:r>
              <a:rPr lang="pt-BR" sz="1400" dirty="0">
                <a:latin typeface="Consolas"/>
                <a:cs typeface="Consolas"/>
              </a:rPr>
              <a:t>},</a:t>
            </a:r>
          </a:p>
          <a:p>
            <a:r>
              <a:rPr lang="pt-BR" sz="1400" dirty="0">
                <a:latin typeface="Consolas"/>
                <a:cs typeface="Consolas"/>
              </a:rPr>
              <a:t>    </a:t>
            </a:r>
            <a:r>
              <a:rPr lang="pt-BR" sz="1400" dirty="0" smtClean="0">
                <a:latin typeface="Consolas"/>
                <a:cs typeface="Consolas"/>
              </a:rPr>
              <a:t>              </a:t>
            </a:r>
            <a:r>
              <a:rPr lang="pt-BR" sz="1400" dirty="0">
                <a:latin typeface="Consolas"/>
                <a:cs typeface="Consolas"/>
              </a:rPr>
              <a:t>{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name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008000"/>
                </a:solidFill>
                <a:latin typeface="Consolas"/>
                <a:cs typeface="Consolas"/>
              </a:rPr>
              <a:t>quality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 smtClean="0">
                <a:latin typeface="Consolas"/>
                <a:cs typeface="Consolas"/>
              </a:rPr>
              <a:t>                 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values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[ </a:t>
            </a:r>
            <a:r>
              <a:rPr lang="pt-BR" sz="1400" dirty="0" smtClean="0">
                <a:solidFill>
                  <a:srgbClr val="953735"/>
                </a:solidFill>
                <a:latin typeface="Consolas"/>
                <a:cs typeface="Consolas"/>
              </a:rPr>
              <a:t>4842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3102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2116</a:t>
            </a:r>
            <a:r>
              <a:rPr lang="pt-BR" sz="1400" dirty="0">
                <a:latin typeface="Consolas"/>
                <a:cs typeface="Consolas"/>
              </a:rPr>
              <a:t> ]</a:t>
            </a:r>
          </a:p>
          <a:p>
            <a:r>
              <a:rPr lang="pt-BR" sz="1400" dirty="0" smtClean="0">
                <a:latin typeface="Consolas"/>
                <a:cs typeface="Consolas"/>
              </a:rPr>
              <a:t>                  </a:t>
            </a:r>
            <a:r>
              <a:rPr lang="pt-BR" sz="1400" dirty="0">
                <a:latin typeface="Consolas"/>
                <a:cs typeface="Consolas"/>
              </a:rPr>
              <a:t>}</a:t>
            </a:r>
          </a:p>
          <a:p>
            <a:r>
              <a:rPr lang="pt-BR" sz="1400" dirty="0">
                <a:latin typeface="Consolas"/>
                <a:cs typeface="Consolas"/>
              </a:rPr>
              <a:t>   ],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timeline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[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"2000-02-18"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"2000-02-26"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"2000-03-05" </a:t>
            </a:r>
            <a:r>
              <a:rPr lang="pt-BR" sz="1400" dirty="0">
                <a:latin typeface="Consolas"/>
                <a:cs typeface="Consolas"/>
              </a:rPr>
              <a:t>],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center_coordinates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 smtClean="0">
                <a:latin typeface="Consolas"/>
                <a:cs typeface="Consolas"/>
              </a:rPr>
              <a:t>{ </a:t>
            </a:r>
            <a:r>
              <a:rPr lang="pt-BR" sz="1400" dirty="0" smtClean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latitude"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-11.99</a:t>
            </a:r>
            <a:r>
              <a:rPr lang="pt-BR" sz="1400" dirty="0" smtClean="0">
                <a:latin typeface="Consolas"/>
                <a:cs typeface="Consolas"/>
              </a:rPr>
              <a:t>, </a:t>
            </a:r>
            <a:r>
              <a:rPr lang="pt-BR" sz="1400" dirty="0" smtClean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longitude</a:t>
            </a:r>
            <a:r>
              <a:rPr lang="pt-BR" sz="1400" dirty="0">
                <a:latin typeface="Consolas"/>
                <a:cs typeface="Consolas"/>
              </a:rPr>
              <a:t>":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-53.99</a:t>
            </a:r>
          </a:p>
          <a:p>
            <a:r>
              <a:rPr lang="pt-BR" sz="1400" dirty="0">
                <a:latin typeface="Consolas"/>
                <a:cs typeface="Consolas"/>
              </a:rPr>
              <a:t>   }</a:t>
            </a:r>
          </a:p>
          <a:p>
            <a:r>
              <a:rPr lang="pt-BR" sz="1400" dirty="0">
                <a:latin typeface="Consolas"/>
                <a:cs typeface="Consolas"/>
              </a:rPr>
              <a:t> },</a:t>
            </a:r>
          </a:p>
          <a:p>
            <a:r>
              <a:rPr lang="pt-BR" sz="1400" dirty="0">
                <a:latin typeface="Consolas"/>
                <a:cs typeface="Consolas"/>
              </a:rPr>
              <a:t>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"query"</a:t>
            </a:r>
            <a:r>
              <a:rPr lang="pt-BR" sz="1400" dirty="0">
                <a:latin typeface="Consolas"/>
                <a:cs typeface="Consolas"/>
              </a:rPr>
              <a:t>: {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coverage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"MOD09Q1"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attributes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:[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008000"/>
                </a:solidFill>
                <a:latin typeface="Consolas"/>
                <a:cs typeface="Consolas"/>
              </a:rPr>
              <a:t>red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,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008000"/>
                </a:solidFill>
                <a:latin typeface="Consolas"/>
                <a:cs typeface="Consolas"/>
              </a:rPr>
              <a:t>quality</a:t>
            </a:r>
            <a:r>
              <a:rPr lang="pt-BR" sz="1400" dirty="0">
                <a:latin typeface="Consolas"/>
                <a:cs typeface="Consolas"/>
              </a:rPr>
              <a:t>" ],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"latitude"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-12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"longitude"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953735"/>
                </a:solidFill>
                <a:latin typeface="Consolas"/>
                <a:cs typeface="Consolas"/>
              </a:rPr>
              <a:t>-54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"start"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"2000-02-18"</a:t>
            </a:r>
            <a:r>
              <a:rPr lang="pt-BR" sz="1400" dirty="0">
                <a:latin typeface="Consolas"/>
                <a:cs typeface="Consolas"/>
              </a:rPr>
              <a:t>,</a:t>
            </a:r>
          </a:p>
          <a:p>
            <a:r>
              <a:rPr lang="pt-BR" sz="1400" dirty="0">
                <a:latin typeface="Consolas"/>
                <a:cs typeface="Consolas"/>
              </a:rPr>
              <a:t>   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 err="1">
                <a:solidFill>
                  <a:srgbClr val="E46C0A"/>
                </a:solidFill>
                <a:latin typeface="Consolas"/>
                <a:cs typeface="Consolas"/>
              </a:rPr>
              <a:t>end</a:t>
            </a:r>
            <a:r>
              <a:rPr lang="pt-BR" sz="1400" dirty="0">
                <a:solidFill>
                  <a:srgbClr val="E46C0A"/>
                </a:solidFill>
                <a:latin typeface="Consolas"/>
                <a:cs typeface="Consolas"/>
              </a:rPr>
              <a:t>"</a:t>
            </a:r>
            <a:r>
              <a:rPr lang="pt-BR" sz="1400" dirty="0">
                <a:latin typeface="Consolas"/>
                <a:cs typeface="Consolas"/>
              </a:rPr>
              <a:t>: </a:t>
            </a:r>
            <a:r>
              <a:rPr lang="pt-BR" sz="1400" dirty="0">
                <a:solidFill>
                  <a:srgbClr val="008000"/>
                </a:solidFill>
                <a:latin typeface="Consolas"/>
                <a:cs typeface="Consolas"/>
              </a:rPr>
              <a:t>"2000-03-05"</a:t>
            </a:r>
          </a:p>
          <a:p>
            <a:r>
              <a:rPr lang="pt-BR" sz="1400" dirty="0">
                <a:latin typeface="Consolas"/>
                <a:cs typeface="Consolas"/>
              </a:rPr>
              <a:t> }</a:t>
            </a:r>
          </a:p>
          <a:p>
            <a:r>
              <a:rPr lang="pt-BR" sz="1400" dirty="0" smtClean="0">
                <a:latin typeface="Consolas"/>
                <a:cs typeface="Consolas"/>
              </a:rPr>
              <a:t>}</a:t>
            </a:r>
            <a:endParaRPr lang="pt-BR" sz="1400" dirty="0">
              <a:latin typeface="Consolas"/>
              <a:cs typeface="Consola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7744" y="162880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cs typeface="Consolas" pitchFamily="49" charset="0"/>
              </a:rPr>
              <a:t>JSON </a:t>
            </a:r>
            <a:r>
              <a:rPr lang="pt-BR" dirty="0" err="1" smtClean="0">
                <a:cs typeface="Consolas" pitchFamily="49" charset="0"/>
              </a:rPr>
              <a:t>Document</a:t>
            </a:r>
            <a:endParaRPr lang="pt-BR" dirty="0">
              <a:cs typeface="Consolas" pitchFamily="49" charset="0"/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2843808" y="1998132"/>
            <a:ext cx="936104" cy="422756"/>
          </a:xfrm>
          <a:prstGeom prst="straightConnector1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luxograma: Disco magnético 6"/>
          <p:cNvSpPr/>
          <p:nvPr/>
        </p:nvSpPr>
        <p:spPr>
          <a:xfrm>
            <a:off x="6876256" y="2132856"/>
            <a:ext cx="1368152" cy="936104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PostgreSQL</a:t>
            </a:r>
            <a:endParaRPr lang="pt-BR" sz="1600" dirty="0" smtClean="0"/>
          </a:p>
          <a:p>
            <a:pPr algn="ctr"/>
            <a:r>
              <a:rPr lang="pt-BR" sz="1600" dirty="0" smtClean="0"/>
              <a:t>(</a:t>
            </a:r>
            <a:r>
              <a:rPr lang="pt-BR" sz="1600" dirty="0" err="1" smtClean="0"/>
              <a:t>Metadados</a:t>
            </a:r>
            <a:r>
              <a:rPr lang="pt-BR" sz="1600" dirty="0"/>
              <a:t>)</a:t>
            </a:r>
          </a:p>
        </p:txBody>
      </p:sp>
      <p:cxnSp>
        <p:nvCxnSpPr>
          <p:cNvPr id="17" name="Conector de seta reta 10"/>
          <p:cNvCxnSpPr/>
          <p:nvPr/>
        </p:nvCxnSpPr>
        <p:spPr>
          <a:xfrm>
            <a:off x="7740352" y="17728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1"/>
          <p:cNvCxnSpPr/>
          <p:nvPr/>
        </p:nvCxnSpPr>
        <p:spPr>
          <a:xfrm>
            <a:off x="7524328" y="1772816"/>
            <a:ext cx="0" cy="57606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880" y="552200"/>
            <a:ext cx="1152128" cy="1176180"/>
          </a:xfrm>
          <a:prstGeom prst="rect">
            <a:avLst/>
          </a:prstGeom>
          <a:noFill/>
        </p:spPr>
      </p:pic>
      <p:sp>
        <p:nvSpPr>
          <p:cNvPr id="20" name="CaixaDeTexto 12"/>
          <p:cNvSpPr txBox="1"/>
          <p:nvPr/>
        </p:nvSpPr>
        <p:spPr>
          <a:xfrm>
            <a:off x="677872" y="1704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WTSS </a:t>
            </a:r>
            <a:r>
              <a:rPr lang="pt-BR" dirty="0" err="1" smtClean="0"/>
              <a:t>Client</a:t>
            </a:r>
            <a:endParaRPr lang="pt-B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05678" y="4741745"/>
            <a:ext cx="43175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WTSS – Web Time Series Service: a lightweight service for serving remote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sensing imagery as time series</a:t>
            </a:r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5677" y="6375358"/>
            <a:ext cx="36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charset="0"/>
                <a:ea typeface="Calibri" charset="0"/>
                <a:cs typeface="Calibri" charset="0"/>
              </a:rPr>
              <a:t>Queiroz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 et al., 2015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57" y="1186003"/>
            <a:ext cx="7695445" cy="54320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SDI for big Earth Observation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2996" y="1133402"/>
            <a:ext cx="2618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Ferreira et al., 2015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22726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E3C774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68" y="469490"/>
            <a:ext cx="8153400" cy="762000"/>
          </a:xfrm>
        </p:spPr>
        <p:txBody>
          <a:bodyPr/>
          <a:lstStyle/>
          <a:p>
            <a:r>
              <a:rPr lang="en-US" dirty="0" smtClean="0"/>
              <a:t>Open source and open data = </a:t>
            </a:r>
            <a:r>
              <a:rPr lang="en-US" smtClean="0"/>
              <a:t>knowledge sharing</a:t>
            </a:r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519488"/>
            <a:ext cx="1079500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647950"/>
            <a:ext cx="1079500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41605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58787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885825" y="2803525"/>
            <a:ext cx="129540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" y="1761767"/>
            <a:ext cx="151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1" y="4881256"/>
            <a:ext cx="15113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595688"/>
            <a:ext cx="13033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9708" name="Rectangle 4"/>
          <p:cNvSpPr txBox="1">
            <a:spLocks noChangeArrowheads="1"/>
          </p:cNvSpPr>
          <p:nvPr/>
        </p:nvSpPr>
        <p:spPr bwMode="auto">
          <a:xfrm>
            <a:off x="4773613" y="4676775"/>
            <a:ext cx="2879725" cy="792163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>
                <a:solidFill>
                  <a:srgbClr val="00005E"/>
                </a:solidFill>
                <a:latin typeface="Calibri" charset="0"/>
              </a:rPr>
              <a:t>SciDB: array database for big scientific data</a:t>
            </a:r>
          </a:p>
          <a:p>
            <a:pPr eaLnBrk="1" hangingPunct="1">
              <a:spcBef>
                <a:spcPct val="20000"/>
              </a:spcBef>
              <a:buFont typeface="Wingdings" charset="2"/>
              <a:buNone/>
            </a:pPr>
            <a:endParaRPr lang="en-US" altLang="en-US" sz="2400">
              <a:solidFill>
                <a:srgbClr val="00005E"/>
              </a:solidFill>
              <a:latin typeface="Calibri" charset="0"/>
            </a:endParaRPr>
          </a:p>
        </p:txBody>
      </p:sp>
      <p:pic>
        <p:nvPicPr>
          <p:cNvPr id="2970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80352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Rectangle 4"/>
          <p:cNvSpPr txBox="1">
            <a:spLocks noChangeArrowheads="1"/>
          </p:cNvSpPr>
          <p:nvPr/>
        </p:nvSpPr>
        <p:spPr bwMode="auto">
          <a:xfrm>
            <a:off x="7823200" y="5637213"/>
            <a:ext cx="1320800" cy="1220787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>
                <a:solidFill>
                  <a:srgbClr val="00005E"/>
                </a:solidFill>
                <a:latin typeface="Calibri" charset="0"/>
              </a:rPr>
              <a:t>Free satellite</a:t>
            </a:r>
          </a:p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>
                <a:solidFill>
                  <a:srgbClr val="00005E"/>
                </a:solidFill>
                <a:latin typeface="Calibri" charset="0"/>
              </a:rPr>
              <a:t>images</a:t>
            </a:r>
          </a:p>
          <a:p>
            <a:pPr eaLnBrk="1" hangingPunct="1">
              <a:spcBef>
                <a:spcPct val="20000"/>
              </a:spcBef>
              <a:buFont typeface="Wingdings" charset="2"/>
              <a:buNone/>
            </a:pPr>
            <a:endParaRPr lang="en-US" altLang="en-US" sz="2400">
              <a:solidFill>
                <a:srgbClr val="00005E"/>
              </a:solidFill>
              <a:latin typeface="Calibri" charset="0"/>
            </a:endParaRPr>
          </a:p>
        </p:txBody>
      </p:sp>
      <p:pic>
        <p:nvPicPr>
          <p:cNvPr id="297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243013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44316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3" name="Rectangle 4"/>
          <p:cNvSpPr txBox="1">
            <a:spLocks noChangeArrowheads="1"/>
          </p:cNvSpPr>
          <p:nvPr/>
        </p:nvSpPr>
        <p:spPr bwMode="auto">
          <a:xfrm>
            <a:off x="2036763" y="4675188"/>
            <a:ext cx="2449512" cy="792162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>
                <a:solidFill>
                  <a:srgbClr val="00005E"/>
                </a:solidFill>
                <a:latin typeface="Calibri" charset="0"/>
              </a:rPr>
              <a:t>R: Powerful data analysis methods</a:t>
            </a:r>
          </a:p>
          <a:p>
            <a:pPr eaLnBrk="1" hangingPunct="1">
              <a:spcBef>
                <a:spcPct val="20000"/>
              </a:spcBef>
              <a:buFont typeface="Wingdings" charset="2"/>
              <a:buNone/>
            </a:pPr>
            <a:endParaRPr lang="en-US" altLang="en-US" sz="240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341813" y="3375025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gradFill rotWithShape="1">
            <a:gsLst>
              <a:gs pos="0">
                <a:srgbClr val="8383FF"/>
              </a:gs>
              <a:gs pos="20000">
                <a:srgbClr val="8585FF"/>
              </a:gs>
              <a:gs pos="100000">
                <a:srgbClr val="6565C9"/>
              </a:gs>
            </a:gsLst>
            <a:lin ang="5400000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715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506538"/>
            <a:ext cx="172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8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10661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E3C774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9658"/>
            <a:ext cx="8153400" cy="762000"/>
          </a:xfrm>
        </p:spPr>
        <p:txBody>
          <a:bodyPr/>
          <a:lstStyle/>
          <a:p>
            <a:r>
              <a:rPr lang="en-US" smtClean="0"/>
              <a:t>Global Land Observatory:  describing change in a connected world</a:t>
            </a:r>
            <a:endParaRPr lang="en-US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8747" y="5932795"/>
            <a:ext cx="5184775" cy="814387"/>
          </a:xfrm>
          <a:solidFill>
            <a:srgbClr val="E6EFFF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</a:rPr>
              <a:t>Unique repository of knowledge and data about global land change</a:t>
            </a: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398838"/>
            <a:ext cx="1079500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527300"/>
            <a:ext cx="1079500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29540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6722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934986" y="2633714"/>
            <a:ext cx="129540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7" y="1513298"/>
            <a:ext cx="151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8" y="4770438"/>
            <a:ext cx="15113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475038"/>
            <a:ext cx="13033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24589" name="Rectangle 4"/>
          <p:cNvSpPr txBox="1">
            <a:spLocks noChangeArrowheads="1"/>
          </p:cNvSpPr>
          <p:nvPr/>
        </p:nvSpPr>
        <p:spPr bwMode="auto">
          <a:xfrm>
            <a:off x="4773613" y="4556125"/>
            <a:ext cx="2879725" cy="960438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5E"/>
                </a:solidFill>
                <a:latin typeface="Calibri"/>
                <a:cs typeface="Calibri"/>
              </a:rPr>
              <a:t>40 years of LANDSAT +  12 years of MODIS + SENTINELs + CBERS</a:t>
            </a:r>
          </a:p>
        </p:txBody>
      </p:sp>
      <p:pic>
        <p:nvPicPr>
          <p:cNvPr id="2459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68287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2251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94" name="Rectangle 4"/>
          <p:cNvSpPr txBox="1">
            <a:spLocks noChangeArrowheads="1"/>
          </p:cNvSpPr>
          <p:nvPr/>
        </p:nvSpPr>
        <p:spPr bwMode="auto">
          <a:xfrm>
            <a:off x="2036763" y="4554538"/>
            <a:ext cx="2449512" cy="962025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5E"/>
                </a:solidFill>
                <a:latin typeface="Calibri"/>
                <a:cs typeface="Calibri"/>
              </a:rPr>
              <a:t>Methods for land change for forestry and agriculture uses</a:t>
            </a: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341813" y="3254375"/>
            <a:ext cx="576262" cy="287338"/>
          </a:xfrm>
          <a:prstGeom prst="left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8383FF"/>
              </a:gs>
              <a:gs pos="20000">
                <a:srgbClr val="8585FF"/>
              </a:gs>
              <a:gs pos="100000">
                <a:srgbClr val="6565C9"/>
              </a:gs>
            </a:gsLst>
            <a:lin ang="5400000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6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3100" y="454025"/>
            <a:ext cx="9144000" cy="633413"/>
          </a:xfrm>
        </p:spPr>
        <p:txBody>
          <a:bodyPr/>
          <a:lstStyle/>
          <a:p>
            <a:r>
              <a:rPr lang="en-US" dirty="0" smtClean="0"/>
              <a:t>Earth Observation </a:t>
            </a:r>
            <a:r>
              <a:rPr lang="en-US" dirty="0"/>
              <a:t>data is now free…and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5750" y="1094316"/>
            <a:ext cx="211666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graphics: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NASA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01775"/>
            <a:ext cx="817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6166" y="6099175"/>
            <a:ext cx="8106834" cy="584200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66"/>
                </a:solidFill>
                <a:latin typeface="Calibri"/>
              </a:rPr>
              <a:t>Sentinels + CBERS + LANDSAT + …: &gt; 10Tb/day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3600">
                <a:latin typeface="Calibri" charset="0"/>
                <a:ea typeface="ＭＳ Ｐゴシック" charset="-128"/>
              </a:rPr>
              <a:t>Is free data download our answer?</a:t>
            </a:r>
          </a:p>
        </p:txBody>
      </p:sp>
      <p:pic>
        <p:nvPicPr>
          <p:cNvPr id="18434" name="Picture 4" descr="npo00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0" y="1219200"/>
            <a:ext cx="8508059" cy="386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80001" y="5284071"/>
            <a:ext cx="8475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Currently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users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download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one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snapshot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at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a time</a:t>
            </a:r>
          </a:p>
        </p:txBody>
      </p:sp>
    </p:spTree>
    <p:extLst>
      <p:ext uri="{BB962C8B-B14F-4D97-AF65-F5344CB8AC3E}">
        <p14:creationId xmlns:p14="http://schemas.microsoft.com/office/powerpoint/2010/main" val="18595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Data Access Hitting a Wall </a:t>
            </a:r>
          </a:p>
        </p:txBody>
      </p:sp>
      <p:pic>
        <p:nvPicPr>
          <p:cNvPr id="20482" name="Picture 5" descr="j019771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946275"/>
            <a:ext cx="204628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4200"/>
            <a:ext cx="388461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49288" y="5519738"/>
            <a:ext cx="79517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5" rIns="91412" bIns="45705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altLang="en-US" sz="2800">
                <a:solidFill>
                  <a:srgbClr val="00002E"/>
                </a:solidFill>
                <a:latin typeface="Calibri" charset="0"/>
              </a:rPr>
              <a:t>How do you download a petabyte?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altLang="en-US" sz="2800">
                <a:solidFill>
                  <a:srgbClr val="800000"/>
                </a:solidFill>
                <a:latin typeface="Calibri" charset="0"/>
              </a:rPr>
              <a:t>You don’t! Move the software to the archive</a:t>
            </a:r>
          </a:p>
        </p:txBody>
      </p:sp>
    </p:spTree>
    <p:extLst>
      <p:ext uri="{BB962C8B-B14F-4D97-AF65-F5344CB8AC3E}">
        <p14:creationId xmlns:p14="http://schemas.microsoft.com/office/powerpoint/2010/main" val="2816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/>
          <p:cNvCxnSpPr/>
          <p:nvPr/>
        </p:nvCxnSpPr>
        <p:spPr>
          <a:xfrm flipV="1">
            <a:off x="4932363" y="2565400"/>
            <a:ext cx="304800" cy="0"/>
          </a:xfrm>
          <a:prstGeom prst="curvedConnector3">
            <a:avLst>
              <a:gd name="adj1" fmla="val 411112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Where we want to get to</a:t>
            </a:r>
          </a:p>
        </p:txBody>
      </p:sp>
      <p:pic>
        <p:nvPicPr>
          <p:cNvPr id="21508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060575"/>
            <a:ext cx="1657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695575" y="2365375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9"/>
          <p:cNvSpPr txBox="1">
            <a:spLocks noChangeArrowheads="1"/>
          </p:cNvSpPr>
          <p:nvPr/>
        </p:nvSpPr>
        <p:spPr bwMode="auto">
          <a:xfrm>
            <a:off x="511175" y="3773488"/>
            <a:ext cx="3946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66"/>
                </a:solidFill>
                <a:latin typeface="Calibri" charset="0"/>
              </a:rPr>
              <a:t>Remote visualization and </a:t>
            </a:r>
          </a:p>
          <a:p>
            <a:pPr algn="ctr" eaLnBrk="1" hangingPunct="1"/>
            <a:r>
              <a:rPr lang="en-US" altLang="en-US" sz="2800" b="1">
                <a:solidFill>
                  <a:srgbClr val="003366"/>
                </a:solidFill>
                <a:latin typeface="Calibri" charset="0"/>
              </a:rPr>
              <a:t>method development</a:t>
            </a:r>
          </a:p>
        </p:txBody>
      </p:sp>
      <p:sp>
        <p:nvSpPr>
          <p:cNvPr id="21511" name="TextBox 20"/>
          <p:cNvSpPr txBox="1">
            <a:spLocks noChangeArrowheads="1"/>
          </p:cNvSpPr>
          <p:nvPr/>
        </p:nvSpPr>
        <p:spPr bwMode="auto">
          <a:xfrm>
            <a:off x="5865813" y="3641725"/>
            <a:ext cx="29527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66"/>
                </a:solidFill>
                <a:latin typeface="Calibri" charset="0"/>
              </a:rPr>
              <a:t>Big data EO management and analysis</a:t>
            </a:r>
          </a:p>
        </p:txBody>
      </p:sp>
      <p:sp>
        <p:nvSpPr>
          <p:cNvPr id="21512" name="Rectangle 3"/>
          <p:cNvSpPr txBox="1">
            <a:spLocks noChangeArrowheads="1"/>
          </p:cNvSpPr>
          <p:nvPr/>
        </p:nvSpPr>
        <p:spPr bwMode="auto">
          <a:xfrm>
            <a:off x="635000" y="5453063"/>
            <a:ext cx="8388350" cy="896937"/>
          </a:xfrm>
          <a:prstGeom prst="rect">
            <a:avLst/>
          </a:prstGeom>
          <a:solidFill>
            <a:srgbClr val="C0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2800">
                <a:solidFill>
                  <a:srgbClr val="00005E"/>
                </a:solidFill>
                <a:latin typeface="Calibri" charset="0"/>
              </a:rPr>
              <a:t>40 years of Earth Observation data of land change accessible for analysis and modelling.</a:t>
            </a:r>
            <a:r>
              <a:rPr lang="en-US" altLang="en-US" sz="2800" i="1">
                <a:solidFill>
                  <a:srgbClr val="FF0000"/>
                </a:solidFill>
                <a:latin typeface="Calibri" charset="0"/>
              </a:rPr>
              <a:t>	</a:t>
            </a:r>
          </a:p>
        </p:txBody>
      </p:sp>
      <p:pic>
        <p:nvPicPr>
          <p:cNvPr id="21513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7478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landsat_lena_d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7" descr="landsat_nami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npo0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 descr="npo00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0" y="2600190"/>
            <a:ext cx="9143999" cy="892552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txBody>
          <a:bodyPr wrap="square" t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4000" dirty="0" smtClean="0">
                <a:solidFill>
                  <a:srgbClr val="000090"/>
                </a:solidFill>
                <a:latin typeface="Calibri" charset="0"/>
              </a:rPr>
              <a:t>What are we looking for in big EO data?</a:t>
            </a:r>
          </a:p>
        </p:txBody>
      </p:sp>
    </p:spTree>
    <p:extLst>
      <p:ext uri="{BB962C8B-B14F-4D97-AF65-F5344CB8AC3E}">
        <p14:creationId xmlns:p14="http://schemas.microsoft.com/office/powerpoint/2010/main" val="180898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3" y="1183746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75250" y="6457890"/>
            <a:ext cx="396875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graphics: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INPE, IFGI)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trajectories</a:t>
            </a:r>
            <a:endParaRPr lang="en-US" dirty="0"/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38875" y="261355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6266988" y="928415"/>
            <a:ext cx="1374775" cy="5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4953000" y="920152"/>
            <a:ext cx="1222375" cy="5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02213" y="396557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76042" y="3962931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Shape 4"/>
          <p:cNvSpPr txBox="1">
            <a:spLocks noChangeArrowheads="1"/>
          </p:cNvSpPr>
          <p:nvPr/>
        </p:nvSpPr>
        <p:spPr bwMode="auto">
          <a:xfrm>
            <a:off x="7542383" y="957836"/>
            <a:ext cx="1154113" cy="4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Agric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670018" y="5319349"/>
            <a:ext cx="8070221" cy="1050802"/>
          </a:xfrm>
          <a:prstGeom prst="rect">
            <a:avLst/>
          </a:prstGeom>
          <a:solidFill>
            <a:srgbClr val="E1E6F1"/>
          </a:solidFill>
          <a:ln>
            <a:noFill/>
          </a:ln>
          <a:extLst/>
        </p:spPr>
        <p:txBody>
          <a:bodyPr wrap="square" tIns="93600" bIns="93600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x-none" altLang="ja-JP" dirty="0" smtClean="0">
                <a:solidFill>
                  <a:srgbClr val="000066"/>
                </a:solidFill>
                <a:latin typeface="Calibri"/>
                <a:cs typeface="Calibri"/>
              </a:rPr>
              <a:t>“The transformations of land cover due to actions of land use” </a:t>
            </a:r>
            <a:endParaRPr lang="en-US" altLang="ja-JP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2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54253" y="368879"/>
            <a:ext cx="8228160" cy="639427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b="1" dirty="0">
                <a:solidFill>
                  <a:srgbClr val="003399"/>
                </a:solidFill>
                <a:latin typeface="Calibri"/>
                <a:cs typeface="Calibri"/>
              </a:rPr>
              <a:t>Land </a:t>
            </a:r>
            <a:r>
              <a:rPr lang="en-US" b="1" dirty="0" smtClean="0">
                <a:solidFill>
                  <a:srgbClr val="003399"/>
                </a:solidFill>
                <a:latin typeface="Calibri"/>
                <a:cs typeface="Calibri"/>
              </a:rPr>
              <a:t>trajectories</a:t>
            </a:r>
            <a:endParaRPr lang="en-US" b="1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1090395"/>
            <a:ext cx="8196240" cy="28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4690573"/>
            <a:ext cx="2596123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4690573"/>
            <a:ext cx="2754674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16" y="4682434"/>
            <a:ext cx="2759311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Oval 6"/>
          <p:cNvSpPr>
            <a:spLocks noChangeArrowheads="1"/>
          </p:cNvSpPr>
          <p:nvPr/>
        </p:nvSpPr>
        <p:spPr bwMode="auto">
          <a:xfrm rot="780000">
            <a:off x="1179360" y="505205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780000">
            <a:off x="4527207" y="506789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 rot="780000">
            <a:off x="7542930" y="5135580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8364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7107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227695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265" y="4260337"/>
            <a:ext cx="159120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Forest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81241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Single cropping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80678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>
                <a:solidFill>
                  <a:srgbClr val="003399"/>
                </a:solidFill>
                <a:latin typeface="Calibri"/>
                <a:cs typeface="Calibri"/>
              </a:rPr>
              <a:t>Double cropping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244160" y="2903345"/>
            <a:ext cx="414720" cy="28198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180320" y="2903345"/>
            <a:ext cx="626400" cy="28126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641143" y="2884120"/>
            <a:ext cx="338690" cy="285204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5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33180</TotalTime>
  <Words>799</Words>
  <Application>Microsoft Macintosh PowerPoint</Application>
  <PresentationFormat>On-screen Show (4:3)</PresentationFormat>
  <Paragraphs>132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Arial Black</vt:lpstr>
      <vt:lpstr>Calibri</vt:lpstr>
      <vt:lpstr>Consolas</vt:lpstr>
      <vt:lpstr>DejaVu Sans</vt:lpstr>
      <vt:lpstr>Geneva</vt:lpstr>
      <vt:lpstr>Humnst777 BT</vt:lpstr>
      <vt:lpstr>ＭＳ Ｐゴシック</vt:lpstr>
      <vt:lpstr>SimSun</vt:lpstr>
      <vt:lpstr>Source Sans Pro</vt:lpstr>
      <vt:lpstr>Times New Roman</vt:lpstr>
      <vt:lpstr>WenQuanYi Micro Hei</vt:lpstr>
      <vt:lpstr>Wingdings</vt:lpstr>
      <vt:lpstr>ZapfHumnst BT</vt:lpstr>
      <vt:lpstr>ヒラギノ角ゴ Pro W3</vt:lpstr>
      <vt:lpstr>Arial</vt:lpstr>
      <vt:lpstr>3_Pixel</vt:lpstr>
      <vt:lpstr>6_Pixel</vt:lpstr>
      <vt:lpstr>1_GA White Pages</vt:lpstr>
      <vt:lpstr>4_Pixel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metodo_cientifico</vt:lpstr>
      <vt:lpstr>e-Sensing: Big Earth observation data analytics for land use and land cover change information </vt:lpstr>
      <vt:lpstr>PowerPoint Presentation</vt:lpstr>
      <vt:lpstr>Earth Observation data is now free…and big</vt:lpstr>
      <vt:lpstr>Is free data download our answer?</vt:lpstr>
      <vt:lpstr>Data Access Hitting a Wall </vt:lpstr>
      <vt:lpstr>Where we want to get to</vt:lpstr>
      <vt:lpstr>PowerPoint Presentation</vt:lpstr>
      <vt:lpstr>Land trajectories</vt:lpstr>
      <vt:lpstr>Land trajectories</vt:lpstr>
      <vt:lpstr>PowerPoint Presentation</vt:lpstr>
      <vt:lpstr>Space first, time later or time first, space later? </vt:lpstr>
      <vt:lpstr>PowerPoint Presentation</vt:lpstr>
      <vt:lpstr>Time series mining: pattern matching </vt:lpstr>
      <vt:lpstr>What is similarity?</vt:lpstr>
      <vt:lpstr>Dynamic Time Warping: pattern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data:  multidimensional arrays</vt:lpstr>
      <vt:lpstr>Array databases: all data from a sensor put together in a single array</vt:lpstr>
      <vt:lpstr>SciDB Architecture: “shared nothing”</vt:lpstr>
      <vt:lpstr>PowerPoint Presentation</vt:lpstr>
      <vt:lpstr>SDI for big Earth Observation data</vt:lpstr>
      <vt:lpstr>Open source and open data = knowledge sharing</vt:lpstr>
      <vt:lpstr>Global Land Observatory:  describing change in a connected world</vt:lpstr>
    </vt:vector>
  </TitlesOfParts>
  <Manager/>
  <Company>INPE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634</cp:revision>
  <dcterms:created xsi:type="dcterms:W3CDTF">2005-12-21T01:35:03Z</dcterms:created>
  <dcterms:modified xsi:type="dcterms:W3CDTF">2016-02-27T17:21:51Z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14168149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