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  <p:sldMasterId id="2147488179" r:id="rId3"/>
    <p:sldMasterId id="2147488209" r:id="rId4"/>
    <p:sldMasterId id="2147488226" r:id="rId5"/>
    <p:sldMasterId id="2147488239" r:id="rId6"/>
    <p:sldMasterId id="2147488252" r:id="rId7"/>
    <p:sldMasterId id="2147488265" r:id="rId8"/>
    <p:sldMasterId id="2147488278" r:id="rId9"/>
    <p:sldMasterId id="2147488291" r:id="rId10"/>
    <p:sldMasterId id="2147488304" r:id="rId11"/>
    <p:sldMasterId id="2147488317" r:id="rId12"/>
    <p:sldMasterId id="2147488332" r:id="rId13"/>
  </p:sldMasterIdLst>
  <p:notesMasterIdLst>
    <p:notesMasterId r:id="rId32"/>
  </p:notesMasterIdLst>
  <p:handoutMasterIdLst>
    <p:handoutMasterId r:id="rId33"/>
  </p:handoutMasterIdLst>
  <p:sldIdLst>
    <p:sldId id="1537" r:id="rId14"/>
    <p:sldId id="1481" r:id="rId15"/>
    <p:sldId id="1517" r:id="rId16"/>
    <p:sldId id="1505" r:id="rId17"/>
    <p:sldId id="1512" r:id="rId18"/>
    <p:sldId id="1509" r:id="rId19"/>
    <p:sldId id="1551" r:id="rId20"/>
    <p:sldId id="1552" r:id="rId21"/>
    <p:sldId id="1549" r:id="rId22"/>
    <p:sldId id="1550" r:id="rId23"/>
    <p:sldId id="1548" r:id="rId24"/>
    <p:sldId id="1553" r:id="rId25"/>
    <p:sldId id="1554" r:id="rId26"/>
    <p:sldId id="1555" r:id="rId27"/>
    <p:sldId id="1556" r:id="rId28"/>
    <p:sldId id="1557" r:id="rId29"/>
    <p:sldId id="1558" r:id="rId30"/>
    <p:sldId id="1559" r:id="rId31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01"/>
    <a:srgbClr val="E1E6F1"/>
    <a:srgbClr val="F2ECFF"/>
    <a:srgbClr val="DDE1FF"/>
    <a:srgbClr val="F7EFFF"/>
    <a:srgbClr val="B8DBFB"/>
    <a:srgbClr val="B8E0F7"/>
    <a:srgbClr val="B7D4F7"/>
    <a:srgbClr val="B1DDF1"/>
    <a:srgbClr val="AB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0" autoAdjust="0"/>
    <p:restoredTop sz="94606"/>
  </p:normalViewPr>
  <p:slideViewPr>
    <p:cSldViewPr snapToGrid="0">
      <p:cViewPr varScale="1">
        <p:scale>
          <a:sx n="114" d="100"/>
          <a:sy n="114" d="100"/>
        </p:scale>
        <p:origin x="2816" y="184"/>
      </p:cViewPr>
      <p:guideLst>
        <p:guide orient="horz" pos="2161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A435A-F653-494A-A61A-3AD2BB7010F8}" type="slidenum">
              <a:rPr lang="pt-BR">
                <a:latin typeface="Calibri"/>
              </a:rPr>
              <a:pPr/>
              <a:t>‹#›</a:t>
            </a:fld>
            <a:endParaRPr lang="pt-B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ACE6FE95-4C99-1245-BD33-F19C3AA9CDC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3E43A0-0B73-A74D-B919-B5C9226B3912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12378"/>
            <a:ext cx="5486681" cy="40859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BBC68-E3E3-534C-AEC1-885308FA5F5D}" type="slidenum">
              <a:rPr lang="en-US"/>
              <a:pPr/>
              <a:t>6</a:t>
            </a:fld>
            <a:endParaRPr lang="en-US"/>
          </a:p>
        </p:txBody>
      </p:sp>
      <p:sp>
        <p:nvSpPr>
          <p:cNvPr id="4300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7567" y="4237854"/>
            <a:ext cx="5486681" cy="41561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ts val="404"/>
              </a:spcBef>
            </a:pPr>
            <a:endParaRPr lang="en-US">
              <a:cs typeface="DejaVu Sans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60463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98184" y="8511537"/>
            <a:ext cx="2598364" cy="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BBC68-E3E3-534C-AEC1-885308FA5F5D}" type="slidenum">
              <a:rPr lang="en-US"/>
              <a:pPr/>
              <a:t>7</a:t>
            </a:fld>
            <a:endParaRPr lang="en-US"/>
          </a:p>
        </p:txBody>
      </p:sp>
      <p:sp>
        <p:nvSpPr>
          <p:cNvPr id="4300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7567" y="4237854"/>
            <a:ext cx="5486681" cy="41561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ts val="404"/>
              </a:spcBef>
            </a:pPr>
            <a:endParaRPr lang="en-US">
              <a:cs typeface="DejaVu Sans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60463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98184" y="8511537"/>
            <a:ext cx="2598364" cy="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8BBC68-E3E3-534C-AEC1-885308FA5F5D}" type="slidenum">
              <a:rPr lang="en-US"/>
              <a:pPr/>
              <a:t>8</a:t>
            </a:fld>
            <a:endParaRPr lang="en-US"/>
          </a:p>
        </p:txBody>
      </p:sp>
      <p:sp>
        <p:nvSpPr>
          <p:cNvPr id="4300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7567" y="4237854"/>
            <a:ext cx="5486681" cy="41561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>
              <a:spcBef>
                <a:spcPts val="404"/>
              </a:spcBef>
            </a:pPr>
            <a:endParaRPr lang="en-US">
              <a:cs typeface="DejaVu Sans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1160463" y="688975"/>
            <a:ext cx="4540250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398184" y="8511537"/>
            <a:ext cx="2598364" cy="3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9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355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20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97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61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99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4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266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318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08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255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9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944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174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279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73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78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356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11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463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985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477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8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19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365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1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219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717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36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367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972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63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34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4169208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9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961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307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506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75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215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13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213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909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2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Calibri"/>
              </a:defRPr>
            </a:lvl1pPr>
          </a:lstStyle>
          <a:p>
            <a:fld id="{93BBFFC5-5C5E-9245-A9B3-A95678BFF6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8866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03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137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73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9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496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26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48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691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918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2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1704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FD98D422-FC95-3543-ABDB-BBBAD5762917}" type="slidenum">
              <a:rPr lang="pt-B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387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9361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673009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968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374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6418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203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86924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97956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2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35278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3641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6733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70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646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844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10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8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7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5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82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2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805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4641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83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8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82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16766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07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241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83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30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1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02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284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29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3801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692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889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03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09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2628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46578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178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643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97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809368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62600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98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41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82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3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57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7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392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76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84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78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4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1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06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2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97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264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2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63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07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07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05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87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32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70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12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921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3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4262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12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1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46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4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254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0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326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5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4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4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0007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5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8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17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217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89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3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29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85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667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4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65.xml"/><Relationship Id="rId17" Type="http://schemas.openxmlformats.org/officeDocument/2006/relationships/theme" Target="../theme/theme13.xml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  <p:sldLayoutId id="21474881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8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2" r:id="rId1"/>
    <p:sldLayoutId id="2147488293" r:id="rId2"/>
    <p:sldLayoutId id="2147488294" r:id="rId3"/>
    <p:sldLayoutId id="2147488295" r:id="rId4"/>
    <p:sldLayoutId id="2147488296" r:id="rId5"/>
    <p:sldLayoutId id="2147488297" r:id="rId6"/>
    <p:sldLayoutId id="2147488298" r:id="rId7"/>
    <p:sldLayoutId id="2147488299" r:id="rId8"/>
    <p:sldLayoutId id="2147488300" r:id="rId9"/>
    <p:sldLayoutId id="2147488301" r:id="rId10"/>
    <p:sldLayoutId id="2147488302" r:id="rId11"/>
    <p:sldLayoutId id="21474883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5" r:id="rId1"/>
    <p:sldLayoutId id="2147488306" r:id="rId2"/>
    <p:sldLayoutId id="2147488307" r:id="rId3"/>
    <p:sldLayoutId id="2147488308" r:id="rId4"/>
    <p:sldLayoutId id="2147488309" r:id="rId5"/>
    <p:sldLayoutId id="2147488310" r:id="rId6"/>
    <p:sldLayoutId id="2147488311" r:id="rId7"/>
    <p:sldLayoutId id="2147488312" r:id="rId8"/>
    <p:sldLayoutId id="2147488313" r:id="rId9"/>
    <p:sldLayoutId id="2147488314" r:id="rId10"/>
    <p:sldLayoutId id="2147488315" r:id="rId11"/>
    <p:sldLayoutId id="214748831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8" r:id="rId1"/>
    <p:sldLayoutId id="2147488319" r:id="rId2"/>
    <p:sldLayoutId id="2147488320" r:id="rId3"/>
    <p:sldLayoutId id="2147488321" r:id="rId4"/>
    <p:sldLayoutId id="2147488322" r:id="rId5"/>
    <p:sldLayoutId id="2147488323" r:id="rId6"/>
    <p:sldLayoutId id="2147488324" r:id="rId7"/>
    <p:sldLayoutId id="2147488325" r:id="rId8"/>
    <p:sldLayoutId id="2147488326" r:id="rId9"/>
    <p:sldLayoutId id="2147488327" r:id="rId10"/>
    <p:sldLayoutId id="2147488328" r:id="rId11"/>
    <p:sldLayoutId id="214748832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3" r:id="rId1"/>
    <p:sldLayoutId id="2147488334" r:id="rId2"/>
    <p:sldLayoutId id="2147488335" r:id="rId3"/>
    <p:sldLayoutId id="2147488336" r:id="rId4"/>
    <p:sldLayoutId id="2147488337" r:id="rId5"/>
    <p:sldLayoutId id="2147488338" r:id="rId6"/>
    <p:sldLayoutId id="2147488339" r:id="rId7"/>
    <p:sldLayoutId id="2147488340" r:id="rId8"/>
    <p:sldLayoutId id="2147488341" r:id="rId9"/>
    <p:sldLayoutId id="2147488342" r:id="rId10"/>
    <p:sldLayoutId id="2147488343" r:id="rId11"/>
    <p:sldLayoutId id="2147488344" r:id="rId12"/>
    <p:sldLayoutId id="2147488345" r:id="rId13"/>
    <p:sldLayoutId id="2147488346" r:id="rId14"/>
    <p:sldLayoutId id="2147488347" r:id="rId15"/>
    <p:sldLayoutId id="2147488348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7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ea typeface="+mn-ea"/>
                <a:cs typeface="+mn-cs"/>
              </a:rPr>
              <a:t>An Australian Geoscience Data Cube</a:t>
            </a:r>
            <a:endParaRPr lang="en-AU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0" r:id="rId1"/>
    <p:sldLayoutId id="2147488181" r:id="rId2"/>
    <p:sldLayoutId id="2147488182" r:id="rId3"/>
    <p:sldLayoutId id="2147488183" r:id="rId4"/>
    <p:sldLayoutId id="2147488184" r:id="rId5"/>
    <p:sldLayoutId id="2147488185" r:id="rId6"/>
    <p:sldLayoutId id="2147488186" r:id="rId7"/>
    <p:sldLayoutId id="2147488187" r:id="rId8"/>
    <p:sldLayoutId id="2147488188" r:id="rId9"/>
    <p:sldLayoutId id="2147488189" r:id="rId10"/>
    <p:sldLayoutId id="21474881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74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10" r:id="rId1"/>
    <p:sldLayoutId id="2147488211" r:id="rId2"/>
    <p:sldLayoutId id="2147488212" r:id="rId3"/>
    <p:sldLayoutId id="2147488213" r:id="rId4"/>
    <p:sldLayoutId id="2147488214" r:id="rId5"/>
    <p:sldLayoutId id="2147488215" r:id="rId6"/>
    <p:sldLayoutId id="2147488216" r:id="rId7"/>
    <p:sldLayoutId id="2147488217" r:id="rId8"/>
    <p:sldLayoutId id="2147488218" r:id="rId9"/>
    <p:sldLayoutId id="2147488219" r:id="rId10"/>
    <p:sldLayoutId id="2147488220" r:id="rId11"/>
    <p:sldLayoutId id="2147488221" r:id="rId12"/>
    <p:sldLayoutId id="2147488222" r:id="rId13"/>
    <p:sldLayoutId id="2147488223" r:id="rId14"/>
    <p:sldLayoutId id="2147488224" r:id="rId15"/>
    <p:sldLayoutId id="214748822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7" r:id="rId1"/>
    <p:sldLayoutId id="2147488228" r:id="rId2"/>
    <p:sldLayoutId id="2147488229" r:id="rId3"/>
    <p:sldLayoutId id="2147488230" r:id="rId4"/>
    <p:sldLayoutId id="2147488231" r:id="rId5"/>
    <p:sldLayoutId id="2147488232" r:id="rId6"/>
    <p:sldLayoutId id="2147488233" r:id="rId7"/>
    <p:sldLayoutId id="2147488234" r:id="rId8"/>
    <p:sldLayoutId id="2147488235" r:id="rId9"/>
    <p:sldLayoutId id="2147488236" r:id="rId10"/>
    <p:sldLayoutId id="2147488237" r:id="rId11"/>
    <p:sldLayoutId id="214748823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40" r:id="rId1"/>
    <p:sldLayoutId id="2147488241" r:id="rId2"/>
    <p:sldLayoutId id="2147488242" r:id="rId3"/>
    <p:sldLayoutId id="2147488243" r:id="rId4"/>
    <p:sldLayoutId id="2147488244" r:id="rId5"/>
    <p:sldLayoutId id="2147488245" r:id="rId6"/>
    <p:sldLayoutId id="2147488246" r:id="rId7"/>
    <p:sldLayoutId id="2147488247" r:id="rId8"/>
    <p:sldLayoutId id="2147488248" r:id="rId9"/>
    <p:sldLayoutId id="2147488249" r:id="rId10"/>
    <p:sldLayoutId id="2147488250" r:id="rId11"/>
    <p:sldLayoutId id="214748825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53" r:id="rId1"/>
    <p:sldLayoutId id="2147488254" r:id="rId2"/>
    <p:sldLayoutId id="2147488255" r:id="rId3"/>
    <p:sldLayoutId id="2147488256" r:id="rId4"/>
    <p:sldLayoutId id="2147488257" r:id="rId5"/>
    <p:sldLayoutId id="2147488258" r:id="rId6"/>
    <p:sldLayoutId id="2147488259" r:id="rId7"/>
    <p:sldLayoutId id="2147488260" r:id="rId8"/>
    <p:sldLayoutId id="2147488261" r:id="rId9"/>
    <p:sldLayoutId id="2147488262" r:id="rId10"/>
    <p:sldLayoutId id="2147488263" r:id="rId11"/>
    <p:sldLayoutId id="21474882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2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66" r:id="rId1"/>
    <p:sldLayoutId id="2147488267" r:id="rId2"/>
    <p:sldLayoutId id="2147488268" r:id="rId3"/>
    <p:sldLayoutId id="2147488269" r:id="rId4"/>
    <p:sldLayoutId id="2147488270" r:id="rId5"/>
    <p:sldLayoutId id="2147488271" r:id="rId6"/>
    <p:sldLayoutId id="2147488272" r:id="rId7"/>
    <p:sldLayoutId id="2147488273" r:id="rId8"/>
    <p:sldLayoutId id="2147488274" r:id="rId9"/>
    <p:sldLayoutId id="2147488275" r:id="rId10"/>
    <p:sldLayoutId id="2147488276" r:id="rId11"/>
    <p:sldLayoutId id="214748827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D7FE-2D8F-F74C-BEE0-D5557ADF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4B39-4B00-E94B-AB66-F08BDE7EE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79" r:id="rId1"/>
    <p:sldLayoutId id="2147488280" r:id="rId2"/>
    <p:sldLayoutId id="2147488281" r:id="rId3"/>
    <p:sldLayoutId id="2147488282" r:id="rId4"/>
    <p:sldLayoutId id="2147488283" r:id="rId5"/>
    <p:sldLayoutId id="2147488284" r:id="rId6"/>
    <p:sldLayoutId id="2147488285" r:id="rId7"/>
    <p:sldLayoutId id="2147488286" r:id="rId8"/>
    <p:sldLayoutId id="2147488287" r:id="rId9"/>
    <p:sldLayoutId id="2147488288" r:id="rId10"/>
    <p:sldLayoutId id="2147488289" r:id="rId11"/>
    <p:sldLayoutId id="214748829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13.png"/><Relationship Id="rId3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297"/>
            <a:ext cx="9144000" cy="65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396" y="1634339"/>
            <a:ext cx="8067804" cy="2391561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Satellite image time series analysis using time-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weigthed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dynamic time warping</a:t>
            </a:r>
            <a:endParaRPr lang="en-US" sz="3323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Land Cover x Time-weighted DTW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62" y="1901341"/>
            <a:ext cx="5956792" cy="2205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3931" y="4472632"/>
            <a:ext cx="59592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roducer's accuracy: fraction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of correctly classified pixels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compared to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all pixels of that ground truth class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3663" y="5546772"/>
            <a:ext cx="595922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User's accuracy (reliability):  fraction of correctly classified pixels of a class compared to all pixels classified as being that class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72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18075" y="2106613"/>
            <a:ext cx="2447925" cy="2376487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E3C774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package </a:t>
            </a:r>
            <a:r>
              <a:rPr lang="en-US" dirty="0" err="1" smtClean="0"/>
              <a:t>dtwSat</a:t>
            </a:r>
            <a:endParaRPr lang="en-US" dirty="0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66000" y="3398838"/>
            <a:ext cx="1079500" cy="1011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66000" y="2527300"/>
            <a:ext cx="1079500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263" y="129540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0" y="4467225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1101724" y="2423159"/>
            <a:ext cx="1079499" cy="9756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3" y="1601789"/>
            <a:ext cx="1116644" cy="82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343" y="4770439"/>
            <a:ext cx="1043619" cy="7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896938" y="3475038"/>
            <a:ext cx="13033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9708" name="Rectangle 4"/>
          <p:cNvSpPr txBox="1">
            <a:spLocks noChangeArrowheads="1"/>
          </p:cNvSpPr>
          <p:nvPr/>
        </p:nvSpPr>
        <p:spPr bwMode="auto">
          <a:xfrm>
            <a:off x="4773613" y="4556126"/>
            <a:ext cx="2879725" cy="1327150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 dirty="0" err="1" smtClean="0">
                <a:solidFill>
                  <a:srgbClr val="00005E"/>
                </a:solidFill>
                <a:latin typeface="Calibri" charset="0"/>
              </a:rPr>
              <a:t>SciDB</a:t>
            </a:r>
            <a:r>
              <a:rPr lang="en-US" altLang="en-US" sz="2400" dirty="0" smtClean="0">
                <a:solidFill>
                  <a:srgbClr val="00005E"/>
                </a:solidFill>
                <a:latin typeface="Calibri" charset="0"/>
              </a:rPr>
              <a:t> array database</a:t>
            </a:r>
          </a:p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00005E"/>
                </a:solidFill>
                <a:latin typeface="Calibri" charset="0"/>
              </a:rPr>
              <a:t>o</a:t>
            </a:r>
            <a:r>
              <a:rPr lang="en-US" altLang="en-US" sz="2400" dirty="0" smtClean="0">
                <a:solidFill>
                  <a:srgbClr val="00005E"/>
                </a:solidFill>
                <a:latin typeface="Calibri" charset="0"/>
              </a:rPr>
              <a:t>r</a:t>
            </a:r>
          </a:p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 dirty="0" err="1" smtClean="0">
                <a:solidFill>
                  <a:srgbClr val="00005E"/>
                </a:solidFill>
                <a:latin typeface="Calibri" charset="0"/>
              </a:rPr>
              <a:t>Geotiff</a:t>
            </a:r>
            <a:r>
              <a:rPr lang="en-US" altLang="en-US" sz="2400" dirty="0" smtClean="0">
                <a:solidFill>
                  <a:srgbClr val="00005E"/>
                </a:solidFill>
                <a:latin typeface="Calibri" charset="0"/>
              </a:rPr>
              <a:t> files</a:t>
            </a:r>
            <a:endParaRPr lang="en-US" altLang="en-US" sz="2400" dirty="0">
              <a:solidFill>
                <a:srgbClr val="00005E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Wingdings" charset="2"/>
              <a:buNone/>
            </a:pPr>
            <a:endParaRPr lang="en-US" altLang="en-US" sz="2400" dirty="0">
              <a:solidFill>
                <a:srgbClr val="00005E"/>
              </a:solidFill>
              <a:latin typeface="Calibri" charset="0"/>
            </a:endParaRPr>
          </a:p>
        </p:txBody>
      </p:sp>
      <p:pic>
        <p:nvPicPr>
          <p:cNvPr id="29709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2682875"/>
            <a:ext cx="208915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025" y="1243013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322513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3" name="Rectangle 4"/>
          <p:cNvSpPr txBox="1">
            <a:spLocks noChangeArrowheads="1"/>
          </p:cNvSpPr>
          <p:nvPr/>
        </p:nvSpPr>
        <p:spPr bwMode="auto">
          <a:xfrm>
            <a:off x="2036763" y="4554538"/>
            <a:ext cx="2449512" cy="520382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charset="2"/>
              <a:buNone/>
            </a:pPr>
            <a:r>
              <a:rPr lang="en-US" altLang="en-US" sz="2400" smtClean="0">
                <a:solidFill>
                  <a:srgbClr val="00005E"/>
                </a:solidFill>
                <a:latin typeface="Calibri" charset="0"/>
              </a:rPr>
              <a:t>dtwSat</a:t>
            </a:r>
            <a:r>
              <a:rPr lang="en-US" altLang="en-US" sz="2400" dirty="0" smtClean="0">
                <a:solidFill>
                  <a:srgbClr val="00005E"/>
                </a:solidFill>
                <a:latin typeface="Calibri" charset="0"/>
              </a:rPr>
              <a:t> package</a:t>
            </a:r>
            <a:endParaRPr lang="en-US" altLang="en-US" sz="2400" dirty="0">
              <a:solidFill>
                <a:srgbClr val="00005E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Font typeface="Wingdings" charset="2"/>
              <a:buNone/>
            </a:pPr>
            <a:endParaRPr lang="en-US" altLang="en-US" sz="2400" dirty="0">
              <a:solidFill>
                <a:srgbClr val="00005E"/>
              </a:solidFill>
              <a:latin typeface="Calibri" charset="0"/>
            </a:endParaRPr>
          </a:p>
        </p:txBody>
      </p:sp>
      <p:sp>
        <p:nvSpPr>
          <p:cNvPr id="9" name="Left-Right Arrow 8"/>
          <p:cNvSpPr>
            <a:spLocks noChangeArrowheads="1"/>
          </p:cNvSpPr>
          <p:nvPr/>
        </p:nvSpPr>
        <p:spPr bwMode="auto">
          <a:xfrm>
            <a:off x="4341813" y="3254375"/>
            <a:ext cx="576262" cy="287338"/>
          </a:xfrm>
          <a:prstGeom prst="leftRightArrow">
            <a:avLst>
              <a:gd name="adj1" fmla="val 50000"/>
              <a:gd name="adj2" fmla="val 50138"/>
            </a:avLst>
          </a:prstGeom>
          <a:gradFill rotWithShape="1">
            <a:gsLst>
              <a:gs pos="0">
                <a:srgbClr val="8383FF"/>
              </a:gs>
              <a:gs pos="20000">
                <a:srgbClr val="8585FF"/>
              </a:gs>
              <a:gs pos="100000">
                <a:srgbClr val="6565C9"/>
              </a:gs>
            </a:gsLst>
            <a:lin ang="5400000"/>
          </a:gradFill>
          <a:ln w="9525">
            <a:solidFill>
              <a:srgbClr val="9393F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9715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38" y="1385888"/>
            <a:ext cx="1727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8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dtwSat</a:t>
            </a:r>
            <a:r>
              <a:rPr lang="en-US" dirty="0" smtClean="0"/>
              <a:t>: templates based on ground truth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017" y="999829"/>
            <a:ext cx="2022983" cy="138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4" y="1691132"/>
            <a:ext cx="6054852" cy="4036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6884" y="5727700"/>
            <a:ext cx="8037584" cy="830997"/>
          </a:xfrm>
          <a:prstGeom prst="rect">
            <a:avLst/>
          </a:prstGeom>
          <a:solidFill>
            <a:srgbClr val="E1E6F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Input: set of space-time locations (x, y,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start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t</a:t>
            </a:r>
            <a:r>
              <a:rPr lang="en-US" sz="2400" baseline="-250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end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, class)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Output: templates for each class (fitted statistical model)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18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dtwSat</a:t>
            </a:r>
            <a:r>
              <a:rPr lang="en-US" dirty="0" smtClean="0"/>
              <a:t>: classifying image time series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" y="1143000"/>
            <a:ext cx="7223760" cy="1077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07" y="2808183"/>
            <a:ext cx="6603570" cy="3976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4" y="2220141"/>
            <a:ext cx="7223760" cy="5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7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dtwSat</a:t>
            </a:r>
            <a:r>
              <a:rPr lang="en-US" dirty="0" smtClean="0"/>
              <a:t>: classifying </a:t>
            </a:r>
            <a:r>
              <a:rPr lang="en-US" dirty="0" err="1" smtClean="0"/>
              <a:t>spacetime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72" y="1231159"/>
            <a:ext cx="8179679" cy="52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3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dtwSat</a:t>
            </a:r>
            <a:r>
              <a:rPr lang="en-US" dirty="0" smtClean="0"/>
              <a:t>: classifying </a:t>
            </a:r>
            <a:r>
              <a:rPr lang="en-US" dirty="0" err="1" smtClean="0"/>
              <a:t>spacetime</a:t>
            </a:r>
            <a:r>
              <a:rPr lang="en-US" dirty="0" smtClean="0"/>
              <a:t>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31" y="1505711"/>
            <a:ext cx="6859525" cy="45047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7602" y="6142352"/>
            <a:ext cx="6749796" cy="461665"/>
          </a:xfrm>
          <a:prstGeom prst="rect">
            <a:avLst/>
          </a:prstGeom>
          <a:solidFill>
            <a:srgbClr val="E1E6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Percentage of land cover class from 2008 to 2013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4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83500" y="6341473"/>
            <a:ext cx="146050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9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83500" y="6457890"/>
            <a:ext cx="146050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6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2667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83500" y="6457890"/>
            <a:ext cx="146050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9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83" y="1183746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1</a:t>
            </a:r>
          </a:p>
        </p:txBody>
      </p:sp>
      <p:sp>
        <p:nvSpPr>
          <p:cNvPr id="22533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22534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75250" y="6457890"/>
            <a:ext cx="3968750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graphics: 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Victor </a:t>
            </a:r>
            <a:r>
              <a:rPr lang="en-GB" sz="2000" dirty="0" err="1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r>
              <a:rPr lang="en-GB" sz="20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INPE, IFGI)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Land trajectories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537" name="TextShape 3"/>
          <p:cNvSpPr txBox="1">
            <a:spLocks noChangeArrowheads="1"/>
          </p:cNvSpPr>
          <p:nvPr/>
        </p:nvSpPr>
        <p:spPr bwMode="auto">
          <a:xfrm>
            <a:off x="6238875" y="261355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8" name="TextShape 5"/>
          <p:cNvSpPr txBox="1">
            <a:spLocks noChangeArrowheads="1"/>
          </p:cNvSpPr>
          <p:nvPr/>
        </p:nvSpPr>
        <p:spPr bwMode="auto">
          <a:xfrm>
            <a:off x="6266988" y="928415"/>
            <a:ext cx="1374775" cy="54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Pasture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9" name="TextShape 3"/>
          <p:cNvSpPr txBox="1">
            <a:spLocks noChangeArrowheads="1"/>
          </p:cNvSpPr>
          <p:nvPr/>
        </p:nvSpPr>
        <p:spPr bwMode="auto">
          <a:xfrm>
            <a:off x="4953000" y="920152"/>
            <a:ext cx="1222375" cy="5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0" name="TextShape 3"/>
          <p:cNvSpPr txBox="1">
            <a:spLocks noChangeArrowheads="1"/>
          </p:cNvSpPr>
          <p:nvPr/>
        </p:nvSpPr>
        <p:spPr bwMode="auto">
          <a:xfrm>
            <a:off x="5002213" y="396557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1" name="TextShape 4"/>
          <p:cNvSpPr txBox="1">
            <a:spLocks noChangeArrowheads="1"/>
          </p:cNvSpPr>
          <p:nvPr/>
        </p:nvSpPr>
        <p:spPr bwMode="auto">
          <a:xfrm>
            <a:off x="7276042" y="3962931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Shape 4"/>
          <p:cNvSpPr txBox="1">
            <a:spLocks noChangeArrowheads="1"/>
          </p:cNvSpPr>
          <p:nvPr/>
        </p:nvSpPr>
        <p:spPr bwMode="auto">
          <a:xfrm>
            <a:off x="7542383" y="957836"/>
            <a:ext cx="1154113" cy="4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Agric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670018" y="5319349"/>
            <a:ext cx="8070221" cy="1050802"/>
          </a:xfrm>
          <a:prstGeom prst="rect">
            <a:avLst/>
          </a:prstGeom>
          <a:solidFill>
            <a:srgbClr val="E1E6F1"/>
          </a:solidFill>
          <a:ln>
            <a:noFill/>
          </a:ln>
          <a:extLst/>
        </p:spPr>
        <p:txBody>
          <a:bodyPr wrap="square" tIns="93600" bIns="93600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x-none" altLang="ja-JP" dirty="0" smtClean="0">
                <a:solidFill>
                  <a:srgbClr val="000066"/>
                </a:solidFill>
                <a:latin typeface="Calibri"/>
                <a:cs typeface="Calibri"/>
              </a:rPr>
              <a:t>“The transformations of land cover due to actions of land use” </a:t>
            </a:r>
            <a:endParaRPr lang="en-US" altLang="ja-JP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2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54253" y="368879"/>
            <a:ext cx="8228160" cy="639427"/>
          </a:xfrm>
          <a:ln/>
        </p:spPr>
        <p:txBody>
          <a:bodyPr tIns="25145"/>
          <a:lstStyle/>
          <a:p>
            <a:pPr>
              <a:lnSpc>
                <a:spcPct val="95000"/>
              </a:lnSpc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b="1" dirty="0">
                <a:solidFill>
                  <a:srgbClr val="003399"/>
                </a:solidFill>
                <a:latin typeface="Calibri"/>
                <a:cs typeface="Calibri"/>
              </a:rPr>
              <a:t>Land </a:t>
            </a:r>
            <a:r>
              <a:rPr lang="en-US" b="1" dirty="0" smtClean="0">
                <a:solidFill>
                  <a:srgbClr val="003399"/>
                </a:solidFill>
                <a:latin typeface="Calibri"/>
                <a:cs typeface="Calibri"/>
              </a:rPr>
              <a:t>trajectories</a:t>
            </a:r>
            <a:endParaRPr lang="en-US" b="1" dirty="0">
              <a:solidFill>
                <a:srgbClr val="003399"/>
              </a:solidFill>
              <a:latin typeface="Calibri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67" y="1090395"/>
            <a:ext cx="8196240" cy="28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9" y="4690573"/>
            <a:ext cx="2596123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333" y="4690573"/>
            <a:ext cx="2754674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416" y="4682434"/>
            <a:ext cx="2759311" cy="17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Oval 6"/>
          <p:cNvSpPr>
            <a:spLocks noChangeArrowheads="1"/>
          </p:cNvSpPr>
          <p:nvPr/>
        </p:nvSpPr>
        <p:spPr bwMode="auto">
          <a:xfrm rot="780000">
            <a:off x="1179360" y="5052051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 rot="780000">
            <a:off x="4527207" y="5067891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 rot="780000">
            <a:off x="7542930" y="5135580"/>
            <a:ext cx="829440" cy="1409908"/>
          </a:xfrm>
          <a:prstGeom prst="ellipse">
            <a:avLst/>
          </a:prstGeom>
          <a:noFill/>
          <a:ln w="54720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8364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2001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37107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2006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227695" y="6453317"/>
            <a:ext cx="117648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265" y="4260337"/>
            <a:ext cx="159120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</a:rPr>
              <a:t>Forest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81241" y="4267169"/>
            <a:ext cx="26697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 dirty="0">
                <a:solidFill>
                  <a:srgbClr val="003399"/>
                </a:solidFill>
                <a:latin typeface="Calibri"/>
                <a:cs typeface="Calibri"/>
              </a:rPr>
              <a:t>Single cropping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80678" y="4267169"/>
            <a:ext cx="2669760" cy="40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4535" rIns="81639" bIns="4082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WenQuanYi Micro Hei" charset="0"/>
              </a:defRPr>
            </a:lvl9pPr>
          </a:lstStyle>
          <a:p>
            <a:pPr>
              <a:lnSpc>
                <a:spcPct val="95000"/>
              </a:lnSpc>
              <a:buSzPct val="45000"/>
              <a:buFont typeface="Wingdings" charset="0"/>
              <a:buNone/>
            </a:pPr>
            <a:r>
              <a:rPr lang="en-US" sz="2200">
                <a:solidFill>
                  <a:srgbClr val="003399"/>
                </a:solidFill>
                <a:latin typeface="Calibri"/>
                <a:cs typeface="Calibri"/>
              </a:rPr>
              <a:t>Double cropping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244160" y="2903345"/>
            <a:ext cx="414720" cy="28198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180320" y="2903345"/>
            <a:ext cx="626400" cy="28126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641143" y="2884120"/>
            <a:ext cx="338690" cy="285204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5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Space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first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, time later </a:t>
            </a:r>
            <a:r>
              <a:rPr lang="pt-BR" dirty="0" err="1" smtClean="0">
                <a:latin typeface="Calibri" charset="0"/>
              </a:rPr>
              <a:t>or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time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first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pt-BR" i="1" dirty="0" err="1" smtClean="0">
                <a:solidFill>
                  <a:srgbClr val="800000"/>
                </a:solidFill>
                <a:latin typeface="Calibri" charset="0"/>
              </a:rPr>
              <a:t>space</a:t>
            </a:r>
            <a:r>
              <a:rPr lang="pt-BR" i="1" dirty="0" smtClean="0">
                <a:solidFill>
                  <a:srgbClr val="800000"/>
                </a:solidFill>
                <a:latin typeface="Calibri" charset="0"/>
              </a:rPr>
              <a:t> later</a:t>
            </a:r>
            <a:r>
              <a:rPr lang="pt-BR" dirty="0" smtClean="0">
                <a:latin typeface="Calibri" charset="0"/>
              </a:rPr>
              <a:t>? </a:t>
            </a:r>
            <a:endParaRPr lang="pt-BR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1942" y="1729946"/>
            <a:ext cx="3174667" cy="1200328"/>
          </a:xfrm>
          <a:prstGeom prst="rect">
            <a:avLst/>
          </a:prstGeom>
          <a:solidFill>
            <a:srgbClr val="DDE1FF"/>
          </a:solidFill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Calibri"/>
                <a:cs typeface="Calibri"/>
              </a:rPr>
              <a:t>Space first</a:t>
            </a:r>
            <a:r>
              <a:rPr lang="en-US" sz="2400" dirty="0" smtClean="0">
                <a:latin typeface="Calibri"/>
                <a:cs typeface="Calibri"/>
              </a:rPr>
              <a:t>: classify </a:t>
            </a:r>
          </a:p>
          <a:p>
            <a:r>
              <a:rPr lang="en-US" sz="2400" dirty="0" smtClean="0">
                <a:latin typeface="Calibri"/>
                <a:cs typeface="Calibri"/>
              </a:rPr>
              <a:t>images separately</a:t>
            </a:r>
          </a:p>
          <a:p>
            <a:r>
              <a:rPr lang="en-US" sz="2400" dirty="0" smtClean="0">
                <a:latin typeface="Calibri"/>
                <a:cs typeface="Calibri"/>
              </a:rPr>
              <a:t>Compare results in time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46" y="1223434"/>
            <a:ext cx="4868541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583" y="4424379"/>
            <a:ext cx="5704417" cy="243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250" y="4983263"/>
            <a:ext cx="3111499" cy="1200328"/>
          </a:xfrm>
          <a:prstGeom prst="rect">
            <a:avLst/>
          </a:prstGeom>
          <a:solidFill>
            <a:srgbClr val="DDE1FF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Calibri"/>
                <a:cs typeface="Calibri"/>
              </a:rPr>
              <a:t>Time first</a:t>
            </a:r>
            <a:r>
              <a:rPr lang="en-US" sz="2400" dirty="0" smtClean="0">
                <a:latin typeface="Calibri"/>
                <a:cs typeface="Calibri"/>
              </a:rPr>
              <a:t>: classify </a:t>
            </a:r>
          </a:p>
          <a:p>
            <a:r>
              <a:rPr lang="en-US" sz="2400" dirty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ime series separately</a:t>
            </a:r>
          </a:p>
          <a:p>
            <a:r>
              <a:rPr lang="en-US" sz="2400" dirty="0" smtClean="0">
                <a:latin typeface="Calibri"/>
                <a:cs typeface="Calibri"/>
              </a:rPr>
              <a:t>Join results to get maps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mining: pattern matching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4" y="1530349"/>
            <a:ext cx="8159750" cy="26337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986" y="4259362"/>
            <a:ext cx="5852931" cy="1384995"/>
          </a:xfrm>
          <a:prstGeom prst="rect">
            <a:avLst/>
          </a:prstGeom>
          <a:solidFill>
            <a:srgbClr val="E1E6F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Finding subsequences in a time series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High computational complexity </a:t>
            </a: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Patterns are idealized, data is noisy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61667" y="6457890"/>
            <a:ext cx="2582333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Esling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&amp; </a:t>
            </a:r>
            <a:r>
              <a:rPr lang="en-GB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Agon</a:t>
            </a:r>
            <a:r>
              <a:rPr lang="en-GB" sz="2000" dirty="0" smtClean="0">
                <a:solidFill>
                  <a:srgbClr val="000000"/>
                </a:solidFill>
                <a:latin typeface="Calibri"/>
                <a:cs typeface="Calibri"/>
              </a:rPr>
              <a:t> (2012)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time warping: pattern matching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088" y="6052855"/>
            <a:ext cx="7846379" cy="461665"/>
          </a:xfrm>
          <a:prstGeom prst="rect">
            <a:avLst/>
          </a:prstGeom>
          <a:solidFill>
            <a:srgbClr val="E1E6F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DTW finds alignments of short templates in a long </a:t>
            </a:r>
            <a:r>
              <a:rPr lang="en-US" sz="240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time series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30603"/>
            <a:ext cx="8257032" cy="40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5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derive from </a:t>
            </a:r>
            <a:r>
              <a:rPr lang="en-US" dirty="0" err="1" smtClean="0"/>
              <a:t>phenological</a:t>
            </a:r>
            <a:r>
              <a:rPr lang="en-US" dirty="0" smtClean="0"/>
              <a:t> cycles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56808" y="6171727"/>
            <a:ext cx="5102359" cy="461665"/>
          </a:xfrm>
          <a:prstGeom prst="rect">
            <a:avLst/>
          </a:prstGeom>
          <a:solidFill>
            <a:srgbClr val="E1E6F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Temporal patterns of EVI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modis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16 days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04" y="1330841"/>
            <a:ext cx="5541263" cy="46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should match agricultural calendar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3536" y="6027003"/>
            <a:ext cx="8037584" cy="830997"/>
          </a:xfrm>
          <a:prstGeom prst="rect">
            <a:avLst/>
          </a:prstGeom>
          <a:solidFill>
            <a:srgbClr val="E1E6F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Balance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between shape matching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and temporal alignment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(matches distant in time are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penalised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04" y="1263608"/>
            <a:ext cx="6117590" cy="46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8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Porto dos </a:t>
            </a:r>
            <a:r>
              <a:rPr lang="en-US" dirty="0" err="1" smtClean="0"/>
              <a:t>Gaúchos</a:t>
            </a:r>
            <a:r>
              <a:rPr lang="en-US" dirty="0" smtClean="0"/>
              <a:t>, MT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5" y="1523557"/>
            <a:ext cx="8308280" cy="508224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16119" y="6457890"/>
            <a:ext cx="2127881" cy="400110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2000" dirty="0" smtClean="0">
                <a:solidFill>
                  <a:srgbClr val="00003F"/>
                </a:solidFill>
                <a:latin typeface="Calibri"/>
                <a:cs typeface="Calibri"/>
              </a:rPr>
              <a:t>Maus et al. (2015)</a:t>
            </a:r>
            <a:endParaRPr lang="en-GB" sz="2000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838940"/>
      </p:ext>
    </p:extLst>
  </p:cSld>
  <p:clrMapOvr>
    <a:masterClrMapping/>
  </p:clrMapOvr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33224</TotalTime>
  <Words>305</Words>
  <Application>Microsoft Macintosh PowerPoint</Application>
  <PresentationFormat>On-screen Show (4:3)</PresentationFormat>
  <Paragraphs>63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44" baseType="lpstr">
      <vt:lpstr>Arial Black</vt:lpstr>
      <vt:lpstr>Calibri</vt:lpstr>
      <vt:lpstr>DejaVu Sans</vt:lpstr>
      <vt:lpstr>Geneva</vt:lpstr>
      <vt:lpstr>Humnst777 BT</vt:lpstr>
      <vt:lpstr>ＭＳ Ｐゴシック</vt:lpstr>
      <vt:lpstr>Source Sans Pro</vt:lpstr>
      <vt:lpstr>Times New Roman</vt:lpstr>
      <vt:lpstr>WenQuanYi Micro Hei</vt:lpstr>
      <vt:lpstr>Wingdings</vt:lpstr>
      <vt:lpstr>ZapfHumnst BT</vt:lpstr>
      <vt:lpstr>ヒラギノ角ゴ Pro W3</vt:lpstr>
      <vt:lpstr>Arial</vt:lpstr>
      <vt:lpstr>3_Pixel</vt:lpstr>
      <vt:lpstr>6_Pixel</vt:lpstr>
      <vt:lpstr>1_GA White Pages</vt:lpstr>
      <vt:lpstr>4_Pixel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metodo_cientifico</vt:lpstr>
      <vt:lpstr>Satellite image time series analysis using time-weigthed dynamic time warping</vt:lpstr>
      <vt:lpstr>Land trajectories</vt:lpstr>
      <vt:lpstr>Land trajectories</vt:lpstr>
      <vt:lpstr>Space first, time later or time first, space later? </vt:lpstr>
      <vt:lpstr>Time series mining: pattern matching </vt:lpstr>
      <vt:lpstr>Dynamic time warping: pattern matching</vt:lpstr>
      <vt:lpstr>Patterns derive from phenological cycles</vt:lpstr>
      <vt:lpstr>Patterns should match agricultural calendar</vt:lpstr>
      <vt:lpstr>Porto dos Gaúchos, MT</vt:lpstr>
      <vt:lpstr>MODIS Land Cover x Time-weighted DTW</vt:lpstr>
      <vt:lpstr>R package dtwSat</vt:lpstr>
      <vt:lpstr>dtwSat: templates based on ground truth</vt:lpstr>
      <vt:lpstr>dtwSat: classifying image time series</vt:lpstr>
      <vt:lpstr>dtwSat: classifying spacetime images</vt:lpstr>
      <vt:lpstr>dtwSat: classifying spacetime images</vt:lpstr>
      <vt:lpstr>PowerPoint Presentation</vt:lpstr>
      <vt:lpstr>PowerPoint Presentation</vt:lpstr>
      <vt:lpstr>PowerPoint Presentation</vt:lpstr>
    </vt:vector>
  </TitlesOfParts>
  <Manager/>
  <Company>INPE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643</cp:revision>
  <dcterms:created xsi:type="dcterms:W3CDTF">2005-12-21T01:35:03Z</dcterms:created>
  <dcterms:modified xsi:type="dcterms:W3CDTF">2016-02-25T21:32:28Z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14168149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